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9"/>
  </p:notesMasterIdLst>
  <p:handoutMasterIdLst>
    <p:handoutMasterId r:id="rId120"/>
  </p:handoutMasterIdLst>
  <p:sldIdLst>
    <p:sldId id="548" r:id="rId2"/>
    <p:sldId id="650" r:id="rId3"/>
    <p:sldId id="651" r:id="rId4"/>
    <p:sldId id="652" r:id="rId5"/>
    <p:sldId id="653" r:id="rId6"/>
    <p:sldId id="654" r:id="rId7"/>
    <p:sldId id="655" r:id="rId8"/>
    <p:sldId id="657" r:id="rId9"/>
    <p:sldId id="658" r:id="rId10"/>
    <p:sldId id="659" r:id="rId11"/>
    <p:sldId id="642" r:id="rId12"/>
    <p:sldId id="633" r:id="rId13"/>
    <p:sldId id="635" r:id="rId14"/>
    <p:sldId id="625" r:id="rId15"/>
    <p:sldId id="641" r:id="rId16"/>
    <p:sldId id="671" r:id="rId17"/>
    <p:sldId id="673" r:id="rId18"/>
    <p:sldId id="670" r:id="rId19"/>
    <p:sldId id="649" r:id="rId20"/>
    <p:sldId id="661" r:id="rId21"/>
    <p:sldId id="660" r:id="rId22"/>
    <p:sldId id="643" r:id="rId23"/>
    <p:sldId id="662" r:id="rId24"/>
    <p:sldId id="644" r:id="rId25"/>
    <p:sldId id="539" r:id="rId26"/>
    <p:sldId id="542" r:id="rId27"/>
    <p:sldId id="541" r:id="rId28"/>
    <p:sldId id="544" r:id="rId29"/>
    <p:sldId id="552" r:id="rId30"/>
    <p:sldId id="561" r:id="rId31"/>
    <p:sldId id="560" r:id="rId32"/>
    <p:sldId id="559" r:id="rId33"/>
    <p:sldId id="545" r:id="rId34"/>
    <p:sldId id="567" r:id="rId35"/>
    <p:sldId id="614" r:id="rId36"/>
    <p:sldId id="615" r:id="rId37"/>
    <p:sldId id="617" r:id="rId38"/>
    <p:sldId id="618" r:id="rId39"/>
    <p:sldId id="568" r:id="rId40"/>
    <p:sldId id="663" r:id="rId41"/>
    <p:sldId id="573" r:id="rId42"/>
    <p:sldId id="566" r:id="rId43"/>
    <p:sldId id="586" r:id="rId44"/>
    <p:sldId id="587" r:id="rId45"/>
    <p:sldId id="585" r:id="rId46"/>
    <p:sldId id="664" r:id="rId47"/>
    <p:sldId id="562" r:id="rId48"/>
    <p:sldId id="583" r:id="rId49"/>
    <p:sldId id="540" r:id="rId50"/>
    <p:sldId id="578" r:id="rId51"/>
    <p:sldId id="596" r:id="rId52"/>
    <p:sldId id="577" r:id="rId53"/>
    <p:sldId id="665" r:id="rId54"/>
    <p:sldId id="607" r:id="rId55"/>
    <p:sldId id="595" r:id="rId56"/>
    <p:sldId id="597" r:id="rId57"/>
    <p:sldId id="594" r:id="rId58"/>
    <p:sldId id="629" r:id="rId59"/>
    <p:sldId id="637" r:id="rId60"/>
    <p:sldId id="669" r:id="rId61"/>
    <p:sldId id="553" r:id="rId62"/>
    <p:sldId id="589" r:id="rId63"/>
    <p:sldId id="591" r:id="rId64"/>
    <p:sldId id="590" r:id="rId65"/>
    <p:sldId id="666" r:id="rId66"/>
    <p:sldId id="616" r:id="rId67"/>
    <p:sldId id="600" r:id="rId68"/>
    <p:sldId id="599" r:id="rId69"/>
    <p:sldId id="631" r:id="rId70"/>
    <p:sldId id="601" r:id="rId71"/>
    <p:sldId id="602" r:id="rId72"/>
    <p:sldId id="603" r:id="rId73"/>
    <p:sldId id="592" r:id="rId74"/>
    <p:sldId id="674" r:id="rId75"/>
    <p:sldId id="634" r:id="rId76"/>
    <p:sldId id="620" r:id="rId77"/>
    <p:sldId id="668" r:id="rId78"/>
    <p:sldId id="622" r:id="rId79"/>
    <p:sldId id="623" r:id="rId80"/>
    <p:sldId id="627" r:id="rId81"/>
    <p:sldId id="682" r:id="rId82"/>
    <p:sldId id="628" r:id="rId83"/>
    <p:sldId id="683" r:id="rId84"/>
    <p:sldId id="624" r:id="rId85"/>
    <p:sldId id="684" r:id="rId86"/>
    <p:sldId id="675" r:id="rId87"/>
    <p:sldId id="676" r:id="rId88"/>
    <p:sldId id="677" r:id="rId89"/>
    <p:sldId id="678" r:id="rId90"/>
    <p:sldId id="679" r:id="rId91"/>
    <p:sldId id="680" r:id="rId92"/>
    <p:sldId id="681" r:id="rId93"/>
    <p:sldId id="580" r:id="rId94"/>
    <p:sldId id="581" r:id="rId95"/>
    <p:sldId id="554" r:id="rId96"/>
    <p:sldId id="612" r:id="rId97"/>
    <p:sldId id="556" r:id="rId98"/>
    <p:sldId id="613" r:id="rId99"/>
    <p:sldId id="609" r:id="rId100"/>
    <p:sldId id="610" r:id="rId101"/>
    <p:sldId id="611" r:id="rId102"/>
    <p:sldId id="557" r:id="rId103"/>
    <p:sldId id="630" r:id="rId104"/>
    <p:sldId id="593" r:id="rId105"/>
    <p:sldId id="558" r:id="rId106"/>
    <p:sldId id="549" r:id="rId107"/>
    <p:sldId id="550" r:id="rId108"/>
    <p:sldId id="543" r:id="rId109"/>
    <p:sldId id="546" r:id="rId110"/>
    <p:sldId id="512" r:id="rId111"/>
    <p:sldId id="514" r:id="rId112"/>
    <p:sldId id="513" r:id="rId113"/>
    <p:sldId id="536" r:id="rId114"/>
    <p:sldId id="537" r:id="rId115"/>
    <p:sldId id="579" r:id="rId116"/>
    <p:sldId id="584" r:id="rId117"/>
    <p:sldId id="598" r:id="rId118"/>
  </p:sldIdLst>
  <p:sldSz cx="9144000" cy="6858000" type="screen4x3"/>
  <p:notesSz cx="7104063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>
          <p15:clr>
            <a:srgbClr val="A4A3A4"/>
          </p15:clr>
        </p15:guide>
        <p15:guide id="2" pos="223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FF"/>
    <a:srgbClr val="1EE8D5"/>
    <a:srgbClr val="CDFE54"/>
    <a:srgbClr val="CCFF33"/>
    <a:srgbClr val="9EB9DA"/>
    <a:srgbClr val="F8FFE5"/>
    <a:srgbClr val="FFCCFF"/>
    <a:srgbClr val="F1FFC9"/>
    <a:srgbClr val="CCEC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2" autoAdjust="0"/>
    <p:restoredTop sz="94580" autoAdjust="0"/>
  </p:normalViewPr>
  <p:slideViewPr>
    <p:cSldViewPr>
      <p:cViewPr varScale="1">
        <p:scale>
          <a:sx n="71" d="100"/>
          <a:sy n="71" d="100"/>
        </p:scale>
        <p:origin x="-150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934" y="-108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3078427" cy="511731"/>
          </a:xfrm>
          <a:prstGeom prst="rect">
            <a:avLst/>
          </a:prstGeom>
        </p:spPr>
        <p:txBody>
          <a:bodyPr vert="horz" lIns="99048" tIns="49525" rIns="99048" bIns="49525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4023997" y="3"/>
            <a:ext cx="3078427" cy="511731"/>
          </a:xfrm>
          <a:prstGeom prst="rect">
            <a:avLst/>
          </a:prstGeom>
        </p:spPr>
        <p:txBody>
          <a:bodyPr vert="horz" lIns="99048" tIns="49525" rIns="99048" bIns="49525" rtlCol="0"/>
          <a:lstStyle>
            <a:lvl1pPr algn="r">
              <a:defRPr sz="1300"/>
            </a:lvl1pPr>
          </a:lstStyle>
          <a:p>
            <a:fld id="{E232DB28-E487-4B7E-B5B5-90EC5143F3E3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3" y="9721109"/>
            <a:ext cx="3078427" cy="511731"/>
          </a:xfrm>
          <a:prstGeom prst="rect">
            <a:avLst/>
          </a:prstGeom>
        </p:spPr>
        <p:txBody>
          <a:bodyPr vert="horz" lIns="99048" tIns="49525" rIns="99048" bIns="49525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4023997" y="9721109"/>
            <a:ext cx="3078427" cy="511731"/>
          </a:xfrm>
          <a:prstGeom prst="rect">
            <a:avLst/>
          </a:prstGeom>
        </p:spPr>
        <p:txBody>
          <a:bodyPr vert="horz" lIns="99048" tIns="49525" rIns="99048" bIns="49525" rtlCol="0" anchor="b"/>
          <a:lstStyle>
            <a:lvl1pPr algn="r">
              <a:defRPr sz="1300"/>
            </a:lvl1pPr>
          </a:lstStyle>
          <a:p>
            <a:fld id="{8A6FFDB6-6C08-4DEB-A095-70B6261A40F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56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3078427" cy="511731"/>
          </a:xfrm>
          <a:prstGeom prst="rect">
            <a:avLst/>
          </a:prstGeom>
        </p:spPr>
        <p:txBody>
          <a:bodyPr vert="horz" lIns="99048" tIns="49525" rIns="99048" bIns="49525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3997" y="3"/>
            <a:ext cx="3078427" cy="511731"/>
          </a:xfrm>
          <a:prstGeom prst="rect">
            <a:avLst/>
          </a:prstGeom>
        </p:spPr>
        <p:txBody>
          <a:bodyPr vert="horz" lIns="99048" tIns="49525" rIns="99048" bIns="49525" rtlCol="0"/>
          <a:lstStyle>
            <a:lvl1pPr algn="r">
              <a:defRPr sz="1300"/>
            </a:lvl1pPr>
          </a:lstStyle>
          <a:p>
            <a:fld id="{4CAE43BE-BEB6-4AED-98C1-2EC682663CCE}" type="datetimeFigureOut">
              <a:rPr lang="it-IT" smtClean="0"/>
              <a:t>18/10/2018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5" rIns="99048" bIns="49525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10407" y="4861447"/>
            <a:ext cx="5683250" cy="4605576"/>
          </a:xfrm>
          <a:prstGeom prst="rect">
            <a:avLst/>
          </a:prstGeom>
        </p:spPr>
        <p:txBody>
          <a:bodyPr vert="horz" lIns="99048" tIns="49525" rIns="99048" bIns="49525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3" y="9721109"/>
            <a:ext cx="3078427" cy="511731"/>
          </a:xfrm>
          <a:prstGeom prst="rect">
            <a:avLst/>
          </a:prstGeom>
        </p:spPr>
        <p:txBody>
          <a:bodyPr vert="horz" lIns="99048" tIns="49525" rIns="99048" bIns="49525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3997" y="9721109"/>
            <a:ext cx="3078427" cy="511731"/>
          </a:xfrm>
          <a:prstGeom prst="rect">
            <a:avLst/>
          </a:prstGeom>
        </p:spPr>
        <p:txBody>
          <a:bodyPr vert="horz" lIns="99048" tIns="49525" rIns="99048" bIns="49525" rtlCol="0" anchor="b"/>
          <a:lstStyle>
            <a:lvl1pPr algn="r">
              <a:defRPr sz="1300"/>
            </a:lvl1pPr>
          </a:lstStyle>
          <a:p>
            <a:fld id="{26B0190B-266A-438C-A0DE-6C785026B5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808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67BCA-1BD6-4088-AD2A-BE639F0F39D5}" type="datetime1">
              <a:rPr lang="it-IT" smtClean="0"/>
              <a:t>18/10/2018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9255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34F8-32E9-49DF-BA3C-8AA0D8519451}" type="datetime1">
              <a:rPr lang="it-IT" smtClean="0"/>
              <a:t>18/10/2018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335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851F-41CF-4745-927D-8AA18F212ADA}" type="datetime1">
              <a:rPr lang="it-IT" smtClean="0"/>
              <a:t>18/10/2018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203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D9563-758E-4B0E-AC3B-1AF5DA88B9CC}" type="datetime1">
              <a:rPr lang="it-IT" smtClean="0"/>
              <a:t>18/10/2018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8550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09540-2BA2-45CD-82C3-D0CC72C990A1}" type="datetime1">
              <a:rPr lang="it-IT" smtClean="0"/>
              <a:t>18/10/2018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116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886-80C1-46A8-B25C-07CE739090F9}" type="datetime1">
              <a:rPr lang="it-IT" smtClean="0"/>
              <a:t>18/10/2018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2290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2105-E736-40BB-AF44-F15DBF7C5CA2}" type="datetime1">
              <a:rPr lang="it-IT" smtClean="0"/>
              <a:t>18/10/2018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6155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44075-ED2E-481E-A4D2-7D528EC6B761}" type="datetime1">
              <a:rPr lang="it-IT" smtClean="0"/>
              <a:t>18/10/2018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5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B1FAD-6DD3-4A6C-AEFB-26C30B132894}" type="datetime1">
              <a:rPr lang="it-IT" smtClean="0"/>
              <a:t>18/10/2018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339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945B-CCCD-4F72-BFFE-297AEAEEECEA}" type="datetime1">
              <a:rPr lang="it-IT" smtClean="0"/>
              <a:t>18/10/2018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651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1646E-EF67-4FA3-82DA-70946EC14EAF}" type="datetime1">
              <a:rPr lang="it-IT" smtClean="0"/>
              <a:t>18/10/2018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1309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00F23-F781-4B48-A929-7D0E7A259D11}" type="datetime1">
              <a:rPr lang="it-IT" smtClean="0"/>
              <a:t>18/10/2018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ANatali  - DISI - IOT - Univeristy of Bologna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3956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gif"/><Relationship Id="rId4" Type="http://schemas.openxmlformats.org/officeDocument/2006/relationships/image" Target="../media/image44.gi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unk_(software)" TargetMode="External"/><Relationship Id="rId7" Type="http://schemas.openxmlformats.org/officeDocument/2006/relationships/hyperlink" Target="https://en.wikipedia.org/wiki/Extreme_programming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Continuous_integration#cite_note-2" TargetMode="External"/><Relationship Id="rId5" Type="http://schemas.openxmlformats.org/officeDocument/2006/relationships/hyperlink" Target="https://en.wikipedia.org/wiki/Booch_method" TargetMode="External"/><Relationship Id="rId4" Type="http://schemas.openxmlformats.org/officeDocument/2006/relationships/hyperlink" Target="https://en.wikipedia.org/wiki/Grady_Booch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osquitto.org/" TargetMode="External"/><Relationship Id="rId2" Type="http://schemas.openxmlformats.org/officeDocument/2006/relationships/hyperlink" Target="https://en.wikipedia.org/wiki/MQ_Telemetry_Transport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mqtt.org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odular_programming" TargetMode="External"/><Relationship Id="rId3" Type="http://schemas.openxmlformats.org/officeDocument/2006/relationships/hyperlink" Target="https://en.wikipedia.org/wiki/Service-oriented_architecture" TargetMode="External"/><Relationship Id="rId7" Type="http://schemas.openxmlformats.org/officeDocument/2006/relationships/hyperlink" Target="https://en.wikipedia.org/wiki/Protocol_(computing)" TargetMode="External"/><Relationship Id="rId12" Type="http://schemas.openxmlformats.org/officeDocument/2006/relationships/hyperlink" Target="https://en.wikipedia.org/wiki/Continuous_delivery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Service_granularity_principle" TargetMode="External"/><Relationship Id="rId11" Type="http://schemas.openxmlformats.org/officeDocument/2006/relationships/hyperlink" Target="https://en.wikipedia.org/wiki/Refactoring" TargetMode="External"/><Relationship Id="rId5" Type="http://schemas.openxmlformats.org/officeDocument/2006/relationships/hyperlink" Target="https://en.wikipedia.org/wiki/Coupling_(computer_programming)" TargetMode="External"/><Relationship Id="rId10" Type="http://schemas.openxmlformats.org/officeDocument/2006/relationships/hyperlink" Target="https://en.wikipedia.org/w/index.php?title=Deployment_(software)&amp;action=edit&amp;redlink=1" TargetMode="External"/><Relationship Id="rId4" Type="http://schemas.openxmlformats.org/officeDocument/2006/relationships/hyperlink" Target="https://en.wikipedia.org/wiki/Application_(computing)" TargetMode="External"/><Relationship Id="rId9" Type="http://schemas.openxmlformats.org/officeDocument/2006/relationships/hyperlink" Target="https://en.wikipedia.org/w/index.php?title=Development_(software)&amp;action=edit&amp;redlink=1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zeromq.org/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pache_HTTP_Server" TargetMode="External"/><Relationship Id="rId13" Type="http://schemas.openxmlformats.org/officeDocument/2006/relationships/hyperlink" Target="https://en.wikipedia.org/wiki/Free_and_open-source_software" TargetMode="External"/><Relationship Id="rId18" Type="http://schemas.openxmlformats.org/officeDocument/2006/relationships/hyperlink" Target="https://en.wikipedia.org/wiki/MongoDB" TargetMode="External"/><Relationship Id="rId3" Type="http://schemas.openxmlformats.org/officeDocument/2006/relationships/hyperlink" Target="https://en.wikipedia.org/wiki/Acronym" TargetMode="External"/><Relationship Id="rId21" Type="http://schemas.openxmlformats.org/officeDocument/2006/relationships/hyperlink" Target="https://en.wikipedia.org/wiki/Angular_(application_platform)" TargetMode="External"/><Relationship Id="rId7" Type="http://schemas.openxmlformats.org/officeDocument/2006/relationships/hyperlink" Target="https://en.wikipedia.org/wiki/Operating_system" TargetMode="External"/><Relationship Id="rId12" Type="http://schemas.openxmlformats.org/officeDocument/2006/relationships/hyperlink" Target="https://en.wikipedia.org/wiki/Programming_language" TargetMode="External"/><Relationship Id="rId17" Type="http://schemas.openxmlformats.org/officeDocument/2006/relationships/hyperlink" Target="https://en.wikipedia.org/wiki/Web_application" TargetMode="External"/><Relationship Id="rId2" Type="http://schemas.openxmlformats.org/officeDocument/2006/relationships/hyperlink" Target="https://en.wikipedia.org/wiki/Solution_stack" TargetMode="External"/><Relationship Id="rId16" Type="http://schemas.openxmlformats.org/officeDocument/2006/relationships/hyperlink" Target="https://en.wikipedia.org/wiki/Dynamic_web_page" TargetMode="External"/><Relationship Id="rId20" Type="http://schemas.openxmlformats.org/officeDocument/2006/relationships/hyperlink" Target="https://en.wikipedia.org/wiki/AngularJ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Linux" TargetMode="External"/><Relationship Id="rId11" Type="http://schemas.openxmlformats.org/officeDocument/2006/relationships/hyperlink" Target="https://en.wikipedia.org/wiki/PHP" TargetMode="External"/><Relationship Id="rId24" Type="http://schemas.openxmlformats.org/officeDocument/2006/relationships/hyperlink" Target="https://en.wikipedia.org/wiki/Client-side" TargetMode="External"/><Relationship Id="rId5" Type="http://schemas.openxmlformats.org/officeDocument/2006/relationships/hyperlink" Target="https://en.wikipedia.org/wiki/GNU" TargetMode="External"/><Relationship Id="rId15" Type="http://schemas.openxmlformats.org/officeDocument/2006/relationships/hyperlink" Target="https://en.wikipedia.org/wiki/Software_stack" TargetMode="External"/><Relationship Id="rId23" Type="http://schemas.openxmlformats.org/officeDocument/2006/relationships/hyperlink" Target="https://en.wikipedia.org/wiki/Server-side" TargetMode="External"/><Relationship Id="rId10" Type="http://schemas.openxmlformats.org/officeDocument/2006/relationships/hyperlink" Target="https://en.wikipedia.org/wiki/Relational_database_management_system" TargetMode="External"/><Relationship Id="rId19" Type="http://schemas.openxmlformats.org/officeDocument/2006/relationships/hyperlink" Target="https://en.wikipedia.org/wiki/Express.js" TargetMode="External"/><Relationship Id="rId4" Type="http://schemas.openxmlformats.org/officeDocument/2006/relationships/hyperlink" Target="https://en.wikipedia.org/wiki/Open-source" TargetMode="External"/><Relationship Id="rId9" Type="http://schemas.openxmlformats.org/officeDocument/2006/relationships/hyperlink" Target="https://en.wikipedia.org/wiki/MySQL" TargetMode="External"/><Relationship Id="rId14" Type="http://schemas.openxmlformats.org/officeDocument/2006/relationships/hyperlink" Target="https://en.wikipedia.org/wiki/JavaScript" TargetMode="External"/><Relationship Id="rId22" Type="http://schemas.openxmlformats.org/officeDocument/2006/relationships/hyperlink" Target="https://en.wikipedia.org/wiki/Node.js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localhost:8080/Led" TargetMode="External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onnectivity.org/" TargetMode="External"/><Relationship Id="rId2" Type="http://schemas.openxmlformats.org/officeDocument/2006/relationships/hyperlink" Target="http://www.iiconsortium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pcfoundation.org/" TargetMode="External"/><Relationship Id="rId4" Type="http://schemas.openxmlformats.org/officeDocument/2006/relationships/hyperlink" Target="https://www.openfogconsortium.org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hatis.techtarget.com/definition/disruptive-technology" TargetMode="External"/><Relationship Id="rId2" Type="http://schemas.openxmlformats.org/officeDocument/2006/relationships/hyperlink" Target="https://searchcio.techtarget.com/definition/value-proposition-VP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From </a:t>
            </a:r>
            <a:r>
              <a:rPr lang="it-IT" dirty="0" err="1"/>
              <a:t>oop</a:t>
            </a:r>
            <a:r>
              <a:rPr lang="it-IT" dirty="0"/>
              <a:t> to </a:t>
            </a:r>
            <a:r>
              <a:rPr lang="it-IT" dirty="0" smtClean="0"/>
              <a:t>… IOT </a:t>
            </a:r>
            <a:r>
              <a:rPr lang="it-IT" dirty="0" err="1" smtClean="0"/>
              <a:t>systems</a:t>
            </a:r>
            <a:endParaRPr lang="en-GB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2800" dirty="0" smtClean="0"/>
              <a:t>A </a:t>
            </a:r>
            <a:r>
              <a:rPr lang="it-IT" sz="2800" dirty="0" err="1" smtClean="0"/>
              <a:t>simple</a:t>
            </a:r>
            <a:r>
              <a:rPr lang="it-IT" sz="2800" dirty="0" smtClean="0"/>
              <a:t> (</a:t>
            </a:r>
            <a:r>
              <a:rPr lang="it-IT" sz="2800" dirty="0" err="1" smtClean="0"/>
              <a:t>but</a:t>
            </a:r>
            <a:r>
              <a:rPr lang="it-IT" sz="2800" dirty="0" smtClean="0"/>
              <a:t> </a:t>
            </a:r>
            <a:r>
              <a:rPr lang="it-IT" sz="2800" dirty="0" err="1" smtClean="0"/>
              <a:t>not</a:t>
            </a:r>
            <a:r>
              <a:rPr lang="it-IT" sz="2800" dirty="0" smtClean="0"/>
              <a:t> </a:t>
            </a:r>
            <a:r>
              <a:rPr lang="it-IT" sz="2800" dirty="0" err="1" smtClean="0"/>
              <a:t>simplistic</a:t>
            </a:r>
            <a:r>
              <a:rPr lang="it-IT" sz="2800" dirty="0" smtClean="0"/>
              <a:t>) case-</a:t>
            </a:r>
            <a:r>
              <a:rPr lang="it-IT" sz="2800" dirty="0" err="1" smtClean="0"/>
              <a:t>study</a:t>
            </a:r>
            <a:endParaRPr lang="it-IT" sz="2800" dirty="0" smtClean="0"/>
          </a:p>
          <a:p>
            <a:r>
              <a:rPr lang="en-GB" sz="2800" dirty="0"/>
              <a:t>https://github.com/anatali/IotUniboDemo</a:t>
            </a:r>
            <a:endParaRPr lang="en-GB" sz="2800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2121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Software production</a:t>
            </a:r>
            <a:endParaRPr lang="en-GB" dirty="0"/>
          </a:p>
        </p:txBody>
      </p:sp>
      <p:sp>
        <p:nvSpPr>
          <p:cNvPr id="9" name="Sottotitolo 8"/>
          <p:cNvSpPr>
            <a:spLocks noGrp="1"/>
          </p:cNvSpPr>
          <p:nvPr>
            <p:ph type="subTitle" idx="1"/>
          </p:nvPr>
        </p:nvSpPr>
        <p:spPr>
          <a:xfrm>
            <a:off x="611560" y="3886200"/>
            <a:ext cx="7776864" cy="1752600"/>
          </a:xfrm>
        </p:spPr>
        <p:txBody>
          <a:bodyPr/>
          <a:lstStyle/>
          <a:p>
            <a:pPr algn="just"/>
            <a:r>
              <a:rPr lang="it-IT" dirty="0" err="1" smtClean="0"/>
              <a:t>Iteration</a:t>
            </a:r>
            <a:r>
              <a:rPr lang="it-IT" dirty="0" smtClean="0"/>
              <a:t> </a:t>
            </a:r>
            <a:r>
              <a:rPr lang="it-IT" dirty="0" err="1" smtClean="0"/>
              <a:t>among</a:t>
            </a:r>
            <a:r>
              <a:rPr lang="it-IT" dirty="0" smtClean="0"/>
              <a:t> </a:t>
            </a:r>
            <a:r>
              <a:rPr lang="it-IT" dirty="0" err="1" smtClean="0"/>
              <a:t>analysis</a:t>
            </a:r>
            <a:r>
              <a:rPr lang="it-IT" dirty="0" smtClean="0"/>
              <a:t>, </a:t>
            </a:r>
            <a:r>
              <a:rPr lang="it-IT" dirty="0" err="1" smtClean="0"/>
              <a:t>project</a:t>
            </a:r>
            <a:r>
              <a:rPr lang="it-IT" dirty="0" smtClean="0"/>
              <a:t>, </a:t>
            </a:r>
            <a:r>
              <a:rPr lang="it-IT" dirty="0" err="1" smtClean="0"/>
              <a:t>implementation</a:t>
            </a:r>
            <a:r>
              <a:rPr lang="it-IT" dirty="0" smtClean="0"/>
              <a:t>, delivery, </a:t>
            </a:r>
            <a:r>
              <a:rPr lang="it-IT" dirty="0" err="1" smtClean="0"/>
              <a:t>maintenance</a:t>
            </a:r>
            <a:endParaRPr lang="it-IT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98289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</a:t>
            </a:r>
            <a:r>
              <a:rPr lang="en-US" dirty="0" err="1"/>
              <a:t>WoT</a:t>
            </a:r>
            <a:r>
              <a:rPr lang="en-US" dirty="0"/>
              <a:t> Building Blocks</a:t>
            </a:r>
            <a:endParaRPr lang="en-GB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100</a:t>
            </a:fld>
            <a:endParaRPr lang="it-IT"/>
          </a:p>
        </p:txBody>
      </p:sp>
      <p:sp>
        <p:nvSpPr>
          <p:cNvPr id="5" name="Cloud 48"/>
          <p:cNvSpPr/>
          <p:nvPr/>
        </p:nvSpPr>
        <p:spPr>
          <a:xfrm>
            <a:off x="7822065" y="2192903"/>
            <a:ext cx="999704" cy="504057"/>
          </a:xfrm>
          <a:prstGeom prst="cloud">
            <a:avLst/>
          </a:prstGeom>
          <a:solidFill>
            <a:srgbClr val="41AA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mtClean="0"/>
              <a:t>Lua</a:t>
            </a:r>
            <a:endParaRPr lang="en-US"/>
          </a:p>
        </p:txBody>
      </p:sp>
      <p:sp>
        <p:nvSpPr>
          <p:cNvPr id="6" name="Cloud 48"/>
          <p:cNvSpPr/>
          <p:nvPr/>
        </p:nvSpPr>
        <p:spPr>
          <a:xfrm>
            <a:off x="6876256" y="5877272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smtClean="0"/>
              <a:t>OCF</a:t>
            </a:r>
            <a:endParaRPr lang="en-US"/>
          </a:p>
        </p:txBody>
      </p:sp>
      <p:sp>
        <p:nvSpPr>
          <p:cNvPr id="7" name="角丸四角形 6"/>
          <p:cNvSpPr/>
          <p:nvPr/>
        </p:nvSpPr>
        <p:spPr bwMode="auto">
          <a:xfrm>
            <a:off x="3290591" y="1786974"/>
            <a:ext cx="2587746" cy="4245790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G明朝E" panose="02020909000000000000" pitchFamily="17" charset="-128"/>
                <a:cs typeface="Arial" pitchFamily="34" charset="0"/>
              </a:rPr>
              <a:t>WoT Servient</a:t>
            </a:r>
          </a:p>
        </p:txBody>
      </p:sp>
      <p:sp>
        <p:nvSpPr>
          <p:cNvPr id="8" name="角丸四角形 21"/>
          <p:cNvSpPr/>
          <p:nvPr/>
        </p:nvSpPr>
        <p:spPr bwMode="auto">
          <a:xfrm>
            <a:off x="3410238" y="2291031"/>
            <a:ext cx="2348452" cy="1944216"/>
          </a:xfrm>
          <a:prstGeom prst="roundRect">
            <a:avLst>
              <a:gd name="adj" fmla="val 10186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600" kern="0" smtClea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Runtime Environment</a:t>
            </a:r>
            <a:endParaRPr lang="en-US" altLang="ja-JP" sz="1600" kern="0">
              <a:solidFill>
                <a:prstClr val="black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grpSp>
        <p:nvGrpSpPr>
          <p:cNvPr id="9" name="Group 38"/>
          <p:cNvGrpSpPr/>
          <p:nvPr/>
        </p:nvGrpSpPr>
        <p:grpSpPr>
          <a:xfrm>
            <a:off x="972872" y="4186219"/>
            <a:ext cx="2060941" cy="828000"/>
            <a:chOff x="2670082" y="4186219"/>
            <a:chExt cx="2060941" cy="828000"/>
          </a:xfrm>
        </p:grpSpPr>
        <p:sp>
          <p:nvSpPr>
            <p:cNvPr id="10" name="角丸四角形 21"/>
            <p:cNvSpPr/>
            <p:nvPr/>
          </p:nvSpPr>
          <p:spPr bwMode="auto">
            <a:xfrm>
              <a:off x="2670082" y="4186219"/>
              <a:ext cx="2060941" cy="828000"/>
            </a:xfrm>
            <a:prstGeom prst="foldedCorner">
              <a:avLst>
                <a:gd name="adj" fmla="val 2019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HG明朝E" panose="02020909000000000000" pitchFamily="17" charset="-128"/>
                  <a:cs typeface="Arial" pitchFamily="34" charset="0"/>
                </a:rPr>
                <a:t>Thing</a:t>
              </a:r>
              <a:br>
                <a:rPr kumimoji="0" lang="en-US" altLang="ja-JP" sz="20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HG明朝E" panose="02020909000000000000" pitchFamily="17" charset="-128"/>
                  <a:cs typeface="Arial" pitchFamily="34" charset="0"/>
                </a:rPr>
              </a:br>
              <a:r>
                <a:rPr kumimoji="0" lang="en-US" altLang="ja-JP" sz="20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HG明朝E" panose="02020909000000000000" pitchFamily="17" charset="-128"/>
                  <a:cs typeface="Arial" pitchFamily="34" charset="0"/>
                </a:rPr>
                <a:t>Description</a:t>
              </a:r>
              <a:endParaRPr kumimoji="0" lang="en-US" altLang="ja-JP" sz="2800" b="0" i="0" u="none" strike="noStrike" kern="0" cap="none" spc="0" normalizeH="0" baseline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11" name="Group 28"/>
            <p:cNvGrpSpPr/>
            <p:nvPr/>
          </p:nvGrpSpPr>
          <p:grpSpPr>
            <a:xfrm>
              <a:off x="2812207" y="4399725"/>
              <a:ext cx="413417" cy="426971"/>
              <a:chOff x="4042160" y="993559"/>
              <a:chExt cx="548293" cy="566272"/>
            </a:xfrm>
            <a:solidFill>
              <a:sysClr val="window" lastClr="FFFFFF"/>
            </a:solidFill>
          </p:grpSpPr>
          <p:sp>
            <p:nvSpPr>
              <p:cNvPr id="12" name="Isosceles Triangle 29"/>
              <p:cNvSpPr/>
              <p:nvPr/>
            </p:nvSpPr>
            <p:spPr>
              <a:xfrm rot="1800000">
                <a:off x="4184483" y="1052736"/>
                <a:ext cx="405970" cy="349975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Oval 30"/>
              <p:cNvSpPr/>
              <p:nvPr/>
            </p:nvSpPr>
            <p:spPr>
              <a:xfrm rot="19800000">
                <a:off x="4394607" y="993559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Oval 31"/>
              <p:cNvSpPr/>
              <p:nvPr/>
            </p:nvSpPr>
            <p:spPr>
              <a:xfrm rot="19800000">
                <a:off x="4042160" y="119656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Oval 32"/>
              <p:cNvSpPr/>
              <p:nvPr/>
            </p:nvSpPr>
            <p:spPr>
              <a:xfrm rot="1800000">
                <a:off x="4394610" y="139868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" name="Right Brace 36"/>
          <p:cNvSpPr>
            <a:spLocks/>
          </p:cNvSpPr>
          <p:nvPr/>
        </p:nvSpPr>
        <p:spPr bwMode="auto">
          <a:xfrm>
            <a:off x="6013432" y="2291030"/>
            <a:ext cx="288032" cy="1944000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7" name="テキスト ボックス 39"/>
          <p:cNvSpPr txBox="1"/>
          <p:nvPr/>
        </p:nvSpPr>
        <p:spPr>
          <a:xfrm>
            <a:off x="6372200" y="2780928"/>
            <a:ext cx="3681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2000" b="1" dirty="0" smtClean="0">
                <a:solidFill>
                  <a:srgbClr val="005A9C"/>
                </a:solidFill>
                <a:latin typeface="+mj-lt"/>
                <a:ea typeface="HG明朝E" panose="02020909000000000000" pitchFamily="17" charset="-128"/>
              </a:rPr>
              <a:t>WoT Scripting API</a:t>
            </a:r>
            <a:r>
              <a:rPr lang="en-US" altLang="ja-JP" sz="20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/>
            </a:r>
            <a:br>
              <a:rPr lang="en-US" altLang="ja-JP" sz="20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</a:br>
            <a:r>
              <a:rPr lang="en-US" altLang="ja-JP" sz="20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for browser-like</a:t>
            </a:r>
            <a:br>
              <a:rPr lang="en-US" altLang="ja-JP" sz="20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</a:br>
            <a:r>
              <a:rPr lang="en-US" altLang="ja-JP" sz="20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runtime environment</a:t>
            </a:r>
            <a:endParaRPr lang="en-US" altLang="ja-JP" sz="2000" b="1" dirty="0" smtClean="0">
              <a:solidFill>
                <a:prstClr val="black"/>
              </a:solidFill>
              <a:latin typeface="+mj-lt"/>
              <a:ea typeface="HG明朝E" panose="02020909000000000000" pitchFamily="17" charset="-128"/>
            </a:endParaRPr>
          </a:p>
        </p:txBody>
      </p:sp>
      <p:sp>
        <p:nvSpPr>
          <p:cNvPr id="18" name="Rechteckiger Pfeil 34"/>
          <p:cNvSpPr/>
          <p:nvPr/>
        </p:nvSpPr>
        <p:spPr>
          <a:xfrm rot="5400000" flipH="1" flipV="1">
            <a:off x="2877194" y="4679572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Down Arrow 40"/>
          <p:cNvSpPr/>
          <p:nvPr/>
        </p:nvSpPr>
        <p:spPr>
          <a:xfrm rot="5400000">
            <a:off x="3048339" y="4354316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iger Pfeil 34"/>
          <p:cNvSpPr/>
          <p:nvPr/>
        </p:nvSpPr>
        <p:spPr>
          <a:xfrm rot="16200000" flipH="1">
            <a:off x="2361316" y="3299086"/>
            <a:ext cx="1199104" cy="659454"/>
          </a:xfrm>
          <a:prstGeom prst="bentArrow">
            <a:avLst>
              <a:gd name="adj1" fmla="val 19275"/>
              <a:gd name="adj2" fmla="val 19999"/>
              <a:gd name="adj3" fmla="val 17105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ight Brace 43"/>
          <p:cNvSpPr/>
          <p:nvPr/>
        </p:nvSpPr>
        <p:spPr bwMode="auto">
          <a:xfrm>
            <a:off x="6013432" y="4960218"/>
            <a:ext cx="288032" cy="380048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2" name="テキスト ボックス 41"/>
          <p:cNvSpPr txBox="1"/>
          <p:nvPr/>
        </p:nvSpPr>
        <p:spPr>
          <a:xfrm>
            <a:off x="6309920" y="4933617"/>
            <a:ext cx="3681280" cy="1015663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2000" b="1" dirty="0">
                <a:solidFill>
                  <a:srgbClr val="00B050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WoT Binding </a:t>
            </a:r>
            <a:r>
              <a:rPr lang="en-US" altLang="ja-JP" sz="2000" b="1" dirty="0" smtClean="0">
                <a:solidFill>
                  <a:srgbClr val="00B050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Templates</a:t>
            </a:r>
            <a:r>
              <a:rPr lang="en-US" altLang="ja-JP" sz="2000" b="1" dirty="0" smtClean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/>
            </a:r>
            <a:br>
              <a:rPr lang="en-US" altLang="ja-JP" sz="2000" b="1" dirty="0" smtClean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</a:br>
            <a:r>
              <a:rPr lang="en-US" altLang="ja-JP" sz="2000" dirty="0" smtClean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to connect to different</a:t>
            </a:r>
            <a:br>
              <a:rPr lang="en-US" altLang="ja-JP" sz="2000" dirty="0" smtClean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</a:br>
            <a:r>
              <a:rPr lang="en-US" altLang="ja-JP" sz="2000" dirty="0" smtClean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platforms and ecosystems</a:t>
            </a:r>
            <a:endParaRPr lang="en-US" altLang="ja-JP" sz="2000" b="1" dirty="0" smtClean="0">
              <a:solidFill>
                <a:prstClr val="black"/>
              </a:solidFill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23" name="テキスト ボックス 43"/>
          <p:cNvSpPr txBox="1"/>
          <p:nvPr/>
        </p:nvSpPr>
        <p:spPr>
          <a:xfrm>
            <a:off x="0" y="1857018"/>
            <a:ext cx="3275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2000" b="1" smtClean="0">
                <a:solidFill>
                  <a:srgbClr val="4A7B7C"/>
                </a:solidFill>
                <a:latin typeface="Calibri" panose="020F0502020204030204" pitchFamily="34" charset="0"/>
                <a:ea typeface="HG明朝E" panose="02020909000000000000" pitchFamily="17" charset="-128"/>
              </a:rPr>
              <a:t>WoT Thing Description (TD)</a:t>
            </a:r>
            <a:br>
              <a:rPr lang="en-US" altLang="ja-JP" sz="2000" b="1" smtClean="0">
                <a:solidFill>
                  <a:srgbClr val="4A7B7C"/>
                </a:solidFill>
                <a:latin typeface="Calibri" panose="020F0502020204030204" pitchFamily="34" charset="0"/>
                <a:ea typeface="HG明朝E" panose="02020909000000000000" pitchFamily="17" charset="-128"/>
              </a:rPr>
            </a:br>
            <a:r>
              <a:rPr lang="en-US" altLang="ja-JP" sz="2000" smtClean="0">
                <a:latin typeface="Calibri" panose="020F0502020204030204" pitchFamily="34" charset="0"/>
                <a:ea typeface="HG明朝E" panose="02020909000000000000" pitchFamily="17" charset="-128"/>
              </a:rPr>
              <a:t>with simple interaction model</a:t>
            </a:r>
            <a:endParaRPr lang="en-US" altLang="ja-JP" sz="2000" b="1" smtClean="0">
              <a:solidFill>
                <a:prstClr val="black"/>
              </a:solidFill>
              <a:latin typeface="Calibri" panose="020F0502020204030204" pitchFamily="34" charset="0"/>
              <a:ea typeface="HG明朝E" panose="02020909000000000000" pitchFamily="17" charset="-128"/>
            </a:endParaRPr>
          </a:p>
        </p:txBody>
      </p:sp>
      <p:sp>
        <p:nvSpPr>
          <p:cNvPr id="24" name="Cloud 46"/>
          <p:cNvSpPr/>
          <p:nvPr/>
        </p:nvSpPr>
        <p:spPr>
          <a:xfrm>
            <a:off x="179512" y="3284984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mtClean="0"/>
              <a:t>Events</a:t>
            </a:r>
            <a:endParaRPr lang="en-US"/>
          </a:p>
        </p:txBody>
      </p:sp>
      <p:sp>
        <p:nvSpPr>
          <p:cNvPr id="25" name="Cloud 47"/>
          <p:cNvSpPr/>
          <p:nvPr/>
        </p:nvSpPr>
        <p:spPr>
          <a:xfrm>
            <a:off x="407145" y="2697594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en-US" smtClean="0"/>
              <a:t>Properties</a:t>
            </a:r>
            <a:endParaRPr lang="en-US"/>
          </a:p>
        </p:txBody>
      </p:sp>
      <p:sp>
        <p:nvSpPr>
          <p:cNvPr id="26" name="Cloud 48"/>
          <p:cNvSpPr/>
          <p:nvPr/>
        </p:nvSpPr>
        <p:spPr>
          <a:xfrm>
            <a:off x="1181137" y="3143044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mtClean="0"/>
              <a:t>Actions</a:t>
            </a:r>
            <a:endParaRPr lang="en-US"/>
          </a:p>
        </p:txBody>
      </p:sp>
      <p:sp>
        <p:nvSpPr>
          <p:cNvPr id="27" name="Pfeil nach unten 26"/>
          <p:cNvSpPr/>
          <p:nvPr/>
        </p:nvSpPr>
        <p:spPr bwMode="auto">
          <a:xfrm>
            <a:off x="3744187" y="3720817"/>
            <a:ext cx="432048" cy="263516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smtClean="0">
              <a:solidFill>
                <a:schemeClr val="tx1"/>
              </a:solidFill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 flipV="1">
            <a:off x="4996036" y="3153826"/>
            <a:ext cx="432048" cy="318681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smtClean="0">
              <a:solidFill>
                <a:schemeClr val="tx1"/>
              </a:solidFill>
            </a:endParaRPr>
          </a:p>
        </p:txBody>
      </p:sp>
      <p:sp>
        <p:nvSpPr>
          <p:cNvPr id="29" name="角丸四角形 21"/>
          <p:cNvSpPr/>
          <p:nvPr/>
        </p:nvSpPr>
        <p:spPr bwMode="auto">
          <a:xfrm>
            <a:off x="3403397" y="4377353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smtClean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Interaction Model</a:t>
            </a:r>
          </a:p>
        </p:txBody>
      </p:sp>
      <p:sp>
        <p:nvSpPr>
          <p:cNvPr id="30" name="角丸四角形 21"/>
          <p:cNvSpPr/>
          <p:nvPr/>
        </p:nvSpPr>
        <p:spPr bwMode="auto">
          <a:xfrm>
            <a:off x="3403397" y="4925629"/>
            <a:ext cx="2348452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Binding </a:t>
            </a:r>
            <a:r>
              <a:rPr lang="en-US" altLang="ja-JP" sz="2000" kern="0" smtClean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Templates</a:t>
            </a:r>
            <a:endParaRPr lang="en-US" altLang="ja-JP" sz="2000" kern="0">
              <a:solidFill>
                <a:prstClr val="white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1" name="角丸四角形 21"/>
          <p:cNvSpPr/>
          <p:nvPr/>
        </p:nvSpPr>
        <p:spPr bwMode="auto">
          <a:xfrm>
            <a:off x="3410238" y="3829077"/>
            <a:ext cx="2348452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smtClean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Scripting API</a:t>
            </a:r>
            <a:endParaRPr lang="en-US" altLang="ja-JP" sz="2000" kern="0">
              <a:solidFill>
                <a:prstClr val="white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2" name="縦巻き 49"/>
          <p:cNvSpPr/>
          <p:nvPr/>
        </p:nvSpPr>
        <p:spPr bwMode="auto">
          <a:xfrm>
            <a:off x="4069216" y="2732154"/>
            <a:ext cx="1582726" cy="42167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HG明朝E" panose="02020909000000000000" pitchFamily="17" charset="-128"/>
                <a:cs typeface="Arial" pitchFamily="34" charset="0"/>
              </a:rPr>
              <a:t>App Script 2</a:t>
            </a:r>
            <a:endParaRPr kumimoji="0" lang="en-US" altLang="ja-JP" sz="1600" b="0" i="0" u="none" strike="noStrike" kern="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3" name="角丸四角形 21"/>
          <p:cNvSpPr/>
          <p:nvPr/>
        </p:nvSpPr>
        <p:spPr bwMode="auto">
          <a:xfrm>
            <a:off x="3410238" y="5473905"/>
            <a:ext cx="1099947" cy="430549"/>
          </a:xfrm>
          <a:prstGeom prst="roundRect">
            <a:avLst/>
          </a:prstGeom>
          <a:solidFill>
            <a:srgbClr val="FF9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smtClea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Server</a:t>
            </a:r>
            <a:endParaRPr lang="en-US" altLang="ja-JP" sz="2000" kern="0">
              <a:solidFill>
                <a:prstClr val="black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4" name="角丸四角形 21"/>
          <p:cNvSpPr/>
          <p:nvPr/>
        </p:nvSpPr>
        <p:spPr bwMode="auto">
          <a:xfrm>
            <a:off x="4662087" y="5475243"/>
            <a:ext cx="1099947" cy="430549"/>
          </a:xfrm>
          <a:prstGeom prst="roundRect">
            <a:avLst/>
          </a:prstGeom>
          <a:solidFill>
            <a:srgbClr val="FF9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smtClea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Client</a:t>
            </a:r>
            <a:endParaRPr lang="en-US" altLang="ja-JP" sz="2000" kern="0">
              <a:solidFill>
                <a:prstClr val="black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5" name="縦巻き 49"/>
          <p:cNvSpPr/>
          <p:nvPr/>
        </p:nvSpPr>
        <p:spPr bwMode="auto">
          <a:xfrm>
            <a:off x="3502073" y="3299143"/>
            <a:ext cx="1417357" cy="42167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HG明朝E" panose="02020909000000000000" pitchFamily="17" charset="-128"/>
                <a:cs typeface="Arial" pitchFamily="34" charset="0"/>
              </a:rPr>
              <a:t>App Script 1</a:t>
            </a:r>
            <a:endParaRPr kumimoji="0" lang="en-US" altLang="ja-JP" sz="1600" b="0" i="0" u="none" strike="noStrike" kern="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3502117" y="6384420"/>
            <a:ext cx="914400" cy="3121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600" smtClean="0">
                <a:solidFill>
                  <a:schemeClr val="tx1"/>
                </a:solidFill>
              </a:rPr>
              <a:t>Expose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4737542" y="6384419"/>
            <a:ext cx="914400" cy="3121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600" smtClean="0">
                <a:solidFill>
                  <a:schemeClr val="tx1"/>
                </a:solidFill>
              </a:rPr>
              <a:t>Consume</a:t>
            </a:r>
          </a:p>
        </p:txBody>
      </p:sp>
      <p:sp>
        <p:nvSpPr>
          <p:cNvPr id="38" name="Down Arrow 40"/>
          <p:cNvSpPr/>
          <p:nvPr/>
        </p:nvSpPr>
        <p:spPr>
          <a:xfrm rot="16200000" flipH="1">
            <a:off x="5841166" y="4314295"/>
            <a:ext cx="379482" cy="558114"/>
          </a:xfrm>
          <a:prstGeom prst="upDownArrow">
            <a:avLst>
              <a:gd name="adj1" fmla="val 50000"/>
              <a:gd name="adj2" fmla="val 482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bgerundetes Rechteck 38"/>
          <p:cNvSpPr/>
          <p:nvPr/>
        </p:nvSpPr>
        <p:spPr bwMode="auto">
          <a:xfrm>
            <a:off x="6309962" y="4377352"/>
            <a:ext cx="2007726" cy="432000"/>
          </a:xfrm>
          <a:prstGeom prst="roundRect">
            <a:avLst>
              <a:gd name="adj" fmla="val 1825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b="1" smtClean="0">
                <a:solidFill>
                  <a:schemeClr val="tx1"/>
                </a:solidFill>
              </a:rPr>
              <a:t>Local Hardware</a:t>
            </a:r>
          </a:p>
        </p:txBody>
      </p:sp>
      <p:sp>
        <p:nvSpPr>
          <p:cNvPr id="40" name="Cloud 48"/>
          <p:cNvSpPr/>
          <p:nvPr/>
        </p:nvSpPr>
        <p:spPr>
          <a:xfrm>
            <a:off x="5940152" y="5949280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smtClean="0"/>
              <a:t>HTTP</a:t>
            </a:r>
            <a:endParaRPr lang="en-US"/>
          </a:p>
        </p:txBody>
      </p:sp>
      <p:sp>
        <p:nvSpPr>
          <p:cNvPr id="41" name="Cloud 48"/>
          <p:cNvSpPr/>
          <p:nvPr/>
        </p:nvSpPr>
        <p:spPr>
          <a:xfrm>
            <a:off x="6300192" y="6272550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smtClean="0"/>
              <a:t>CoAP</a:t>
            </a:r>
            <a:endParaRPr lang="en-US"/>
          </a:p>
        </p:txBody>
      </p:sp>
      <p:sp>
        <p:nvSpPr>
          <p:cNvPr id="42" name="Cloud 48"/>
          <p:cNvSpPr/>
          <p:nvPr/>
        </p:nvSpPr>
        <p:spPr>
          <a:xfrm>
            <a:off x="7168605" y="6262822"/>
            <a:ext cx="1165769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dirty="0" smtClean="0"/>
              <a:t>OneM2M</a:t>
            </a:r>
            <a:endParaRPr lang="en-US" dirty="0"/>
          </a:p>
        </p:txBody>
      </p:sp>
      <p:sp>
        <p:nvSpPr>
          <p:cNvPr id="43" name="Cloud 48"/>
          <p:cNvSpPr/>
          <p:nvPr/>
        </p:nvSpPr>
        <p:spPr>
          <a:xfrm>
            <a:off x="6660232" y="1772816"/>
            <a:ext cx="1584127" cy="773640"/>
          </a:xfrm>
          <a:prstGeom prst="cloud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mtClean="0"/>
              <a:t>JavaScript</a:t>
            </a:r>
            <a:endParaRPr lang="en-US"/>
          </a:p>
        </p:txBody>
      </p:sp>
      <p:sp>
        <p:nvSpPr>
          <p:cNvPr id="44" name="Cloud 48"/>
          <p:cNvSpPr/>
          <p:nvPr/>
        </p:nvSpPr>
        <p:spPr>
          <a:xfrm>
            <a:off x="7668344" y="5881184"/>
            <a:ext cx="99972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smtClean="0"/>
              <a:t>BACnet</a:t>
            </a:r>
            <a:endParaRPr lang="en-US"/>
          </a:p>
        </p:txBody>
      </p:sp>
      <p:sp>
        <p:nvSpPr>
          <p:cNvPr id="45" name="Wolkenförmige Legende 44"/>
          <p:cNvSpPr/>
          <p:nvPr/>
        </p:nvSpPr>
        <p:spPr>
          <a:xfrm>
            <a:off x="395536" y="5445224"/>
            <a:ext cx="2232248" cy="1396726"/>
          </a:xfrm>
          <a:prstGeom prst="cloudCallout">
            <a:avLst>
              <a:gd name="adj1" fmla="val 72614"/>
              <a:gd name="adj2" fmla="val -18422"/>
            </a:avLst>
          </a:prstGeom>
          <a:solidFill>
            <a:srgbClr val="FF99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2000" tIns="108000" b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Things can be in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client and/or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server role: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dirty="0" err="1" smtClean="0">
                <a:solidFill>
                  <a:schemeClr val="tx1"/>
                </a:solidFill>
              </a:rPr>
              <a:t>Servient</a:t>
            </a:r>
            <a:r>
              <a:rPr lang="en-US" dirty="0" smtClean="0">
                <a:solidFill>
                  <a:schemeClr val="tx1"/>
                </a:solidFill>
              </a:rPr>
              <a:t>”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6" name="Cloud 48"/>
          <p:cNvSpPr/>
          <p:nvPr/>
        </p:nvSpPr>
        <p:spPr>
          <a:xfrm>
            <a:off x="8200976" y="6262822"/>
            <a:ext cx="79208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6" grpId="0" animBg="1"/>
      <p:bldP spid="17" grpId="0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</a:t>
            </a:r>
            <a:r>
              <a:rPr lang="en-US" dirty="0" err="1"/>
              <a:t>WoT</a:t>
            </a:r>
            <a:r>
              <a:rPr lang="en-US" dirty="0"/>
              <a:t> Architecture Patterns</a:t>
            </a:r>
            <a:endParaRPr lang="en-GB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101</a:t>
            </a:fld>
            <a:endParaRPr lang="it-IT"/>
          </a:p>
        </p:txBody>
      </p:sp>
      <p:sp>
        <p:nvSpPr>
          <p:cNvPr id="5" name="角丸四角形 6"/>
          <p:cNvSpPr/>
          <p:nvPr/>
        </p:nvSpPr>
        <p:spPr bwMode="auto">
          <a:xfrm>
            <a:off x="4823246" y="5088331"/>
            <a:ext cx="1190046" cy="1080000"/>
          </a:xfrm>
          <a:prstGeom prst="roundRect">
            <a:avLst>
              <a:gd name="adj" fmla="val 6113"/>
            </a:avLst>
          </a:prstGeom>
          <a:solidFill>
            <a:srgbClr val="7F7F7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38100" dir="2700000" rotWithShape="0">
              <a:srgbClr val="000000">
                <a:alpha val="40000"/>
              </a:srgbClr>
            </a:outerShdw>
          </a:effectLst>
          <a:extLst/>
        </p:spPr>
        <p:txBody>
          <a:bodyPr vert="horz" wrap="non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Thing</a:t>
            </a:r>
          </a:p>
        </p:txBody>
      </p:sp>
      <p:grpSp>
        <p:nvGrpSpPr>
          <p:cNvPr id="6" name="Group 35"/>
          <p:cNvGrpSpPr/>
          <p:nvPr/>
        </p:nvGrpSpPr>
        <p:grpSpPr>
          <a:xfrm>
            <a:off x="4878269" y="4917194"/>
            <a:ext cx="324321" cy="324321"/>
            <a:chOff x="6235706" y="4922175"/>
            <a:chExt cx="268034" cy="268034"/>
          </a:xfrm>
        </p:grpSpPr>
        <p:sp>
          <p:nvSpPr>
            <p:cNvPr id="7" name="角丸四角形 21"/>
            <p:cNvSpPr/>
            <p:nvPr/>
          </p:nvSpPr>
          <p:spPr bwMode="auto">
            <a:xfrm>
              <a:off x="6235706" y="4922175"/>
              <a:ext cx="268034" cy="268034"/>
            </a:xfrm>
            <a:prstGeom prst="foldedCorner">
              <a:avLst>
                <a:gd name="adj" fmla="val 2019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360000" tIns="216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2800" b="0" i="0" u="none" strike="noStrike" kern="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8" name="Group 37"/>
            <p:cNvGrpSpPr/>
            <p:nvPr/>
          </p:nvGrpSpPr>
          <p:grpSpPr>
            <a:xfrm>
              <a:off x="6287492" y="4971265"/>
              <a:ext cx="164464" cy="169854"/>
              <a:chOff x="3555853" y="2073413"/>
              <a:chExt cx="605287" cy="625127"/>
            </a:xfrm>
          </p:grpSpPr>
          <p:sp>
            <p:nvSpPr>
              <p:cNvPr id="9" name="Isosceles Triangle 38"/>
              <p:cNvSpPr/>
              <p:nvPr/>
            </p:nvSpPr>
            <p:spPr>
              <a:xfrm rot="1800000">
                <a:off x="3712972" y="2138741"/>
                <a:ext cx="448168" cy="386349"/>
              </a:xfrm>
              <a:prstGeom prst="triangl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10" name="Oval 39"/>
              <p:cNvSpPr/>
              <p:nvPr/>
            </p:nvSpPr>
            <p:spPr>
              <a:xfrm rot="19800000">
                <a:off x="3944938" y="2073413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11" name="Oval 40"/>
              <p:cNvSpPr/>
              <p:nvPr/>
            </p:nvSpPr>
            <p:spPr>
              <a:xfrm rot="19800000">
                <a:off x="3555853" y="2297519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12" name="Oval 41"/>
              <p:cNvSpPr/>
              <p:nvPr/>
            </p:nvSpPr>
            <p:spPr>
              <a:xfrm rot="1800000">
                <a:off x="3944938" y="2520647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</p:grpSp>
      </p:grpSp>
      <p:sp>
        <p:nvSpPr>
          <p:cNvPr id="13" name="Left-Right Arrow 70"/>
          <p:cNvSpPr/>
          <p:nvPr/>
        </p:nvSpPr>
        <p:spPr>
          <a:xfrm>
            <a:off x="3346099" y="5319078"/>
            <a:ext cx="1414282" cy="569385"/>
          </a:xfrm>
          <a:prstGeom prst="leftRightArrow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4400"/>
          </a:p>
        </p:txBody>
      </p:sp>
      <p:sp>
        <p:nvSpPr>
          <p:cNvPr id="14" name="Textfeld 162"/>
          <p:cNvSpPr txBox="1"/>
          <p:nvPr/>
        </p:nvSpPr>
        <p:spPr>
          <a:xfrm>
            <a:off x="3339134" y="4509120"/>
            <a:ext cx="1428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Direct</a:t>
            </a:r>
            <a:br>
              <a:rPr lang="en-US" sz="1600" b="1" smtClean="0"/>
            </a:br>
            <a:r>
              <a:rPr lang="en-US" sz="1600" b="1" smtClean="0"/>
              <a:t>Thing-to-Thing</a:t>
            </a:r>
          </a:p>
          <a:p>
            <a:pPr algn="ctr"/>
            <a:r>
              <a:rPr lang="en-US" sz="1600" b="1" smtClean="0"/>
              <a:t>Interaction</a:t>
            </a:r>
            <a:endParaRPr lang="en-US" sz="1600" b="1"/>
          </a:p>
        </p:txBody>
      </p:sp>
      <p:sp>
        <p:nvSpPr>
          <p:cNvPr id="15" name="角丸四角形 24"/>
          <p:cNvSpPr/>
          <p:nvPr/>
        </p:nvSpPr>
        <p:spPr bwMode="auto">
          <a:xfrm>
            <a:off x="4878269" y="5720348"/>
            <a:ext cx="1080000" cy="180000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dirty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en-US" altLang="ja-JP" sz="800" kern="0" dirty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1"/>
          <p:cNvSpPr/>
          <p:nvPr/>
        </p:nvSpPr>
        <p:spPr bwMode="auto">
          <a:xfrm>
            <a:off x="4878269" y="5334000"/>
            <a:ext cx="1080000" cy="36472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Classic</a:t>
            </a:r>
            <a:br>
              <a:rPr lang="en-US" altLang="ja-JP" sz="8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8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Firmware</a:t>
            </a:r>
            <a:endParaRPr lang="en-US" altLang="ja-JP" sz="800" kern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角丸四角形 24"/>
          <p:cNvSpPr/>
          <p:nvPr/>
        </p:nvSpPr>
        <p:spPr bwMode="auto">
          <a:xfrm>
            <a:off x="4878269" y="5921967"/>
            <a:ext cx="1080000" cy="1800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dirty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</a:t>
            </a:r>
            <a:endParaRPr lang="en-US" altLang="ja-JP" sz="800" kern="0" dirty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grpSp>
        <p:nvGrpSpPr>
          <p:cNvPr id="18" name="Gruppieren 323"/>
          <p:cNvGrpSpPr/>
          <p:nvPr/>
        </p:nvGrpSpPr>
        <p:grpSpPr>
          <a:xfrm>
            <a:off x="6051181" y="5069775"/>
            <a:ext cx="2997068" cy="1392272"/>
            <a:chOff x="6051181" y="5069775"/>
            <a:chExt cx="2997068" cy="1392272"/>
          </a:xfrm>
        </p:grpSpPr>
        <p:sp>
          <p:nvSpPr>
            <p:cNvPr id="19" name="角丸四角形 6"/>
            <p:cNvSpPr/>
            <p:nvPr/>
          </p:nvSpPr>
          <p:spPr bwMode="auto">
            <a:xfrm>
              <a:off x="7858203" y="5069775"/>
              <a:ext cx="1190046" cy="1080000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Existing Device</a:t>
              </a:r>
            </a:p>
          </p:txBody>
        </p:sp>
        <p:pic>
          <p:nvPicPr>
            <p:cNvPr id="20" name="Picture 2" descr="http://www.wink.com/img/product/tcp-led-connected-lighting/variants/762148261636/hero_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5238" y="5395305"/>
              <a:ext cx="796666" cy="796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Group 60"/>
            <p:cNvGrpSpPr/>
            <p:nvPr/>
          </p:nvGrpSpPr>
          <p:grpSpPr>
            <a:xfrm>
              <a:off x="8559442" y="5390976"/>
              <a:ext cx="391083" cy="391083"/>
              <a:chOff x="6235706" y="4922175"/>
              <a:chExt cx="268034" cy="268034"/>
            </a:xfrm>
          </p:grpSpPr>
          <p:sp>
            <p:nvSpPr>
              <p:cNvPr id="27" name="角丸四角形 21"/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2800" b="0" i="0" u="none" strike="noStrike" kern="0" cap="none" spc="0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endParaRPr>
              </a:p>
            </p:txBody>
          </p:sp>
          <p:grpSp>
            <p:nvGrpSpPr>
              <p:cNvPr id="28" name="Group 62"/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9" name="Isosceles Triangle 63"/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30" name="Oval 64"/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31" name="Oval 65"/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32" name="Oval 66"/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4400"/>
                </a:p>
              </p:txBody>
            </p:sp>
          </p:grpSp>
        </p:grpSp>
        <p:sp>
          <p:nvSpPr>
            <p:cNvPr id="22" name="Textfeld 126"/>
            <p:cNvSpPr txBox="1"/>
            <p:nvPr/>
          </p:nvSpPr>
          <p:spPr>
            <a:xfrm>
              <a:off x="6130454" y="5877272"/>
              <a:ext cx="15326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smtClean="0"/>
                <a:t>Complement</a:t>
              </a:r>
              <a:br>
                <a:rPr lang="en-US" sz="1600" b="1" smtClean="0"/>
              </a:br>
              <a:r>
                <a:rPr lang="en-US" sz="1600" b="1" smtClean="0"/>
                <a:t>Existing Devices</a:t>
              </a:r>
            </a:p>
          </p:txBody>
        </p:sp>
        <p:sp>
          <p:nvSpPr>
            <p:cNvPr id="23" name="Textfeld 126"/>
            <p:cNvSpPr txBox="1"/>
            <p:nvPr/>
          </p:nvSpPr>
          <p:spPr>
            <a:xfrm>
              <a:off x="8322421" y="5448018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smtClean="0"/>
                <a:t>+</a:t>
              </a:r>
              <a:endParaRPr lang="en-US" sz="1200"/>
            </a:p>
          </p:txBody>
        </p:sp>
        <p:sp>
          <p:nvSpPr>
            <p:cNvPr id="24" name="Textfeld 126"/>
            <p:cNvSpPr txBox="1"/>
            <p:nvPr/>
          </p:nvSpPr>
          <p:spPr>
            <a:xfrm>
              <a:off x="8469706" y="5847802"/>
              <a:ext cx="5485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00" b="1" smtClean="0">
                  <a:latin typeface="Arial" panose="020B0604020202020204" pitchFamily="34" charset="0"/>
                  <a:cs typeface="Arial" panose="020B0604020202020204" pitchFamily="34" charset="0"/>
                </a:rPr>
                <a:t>Thing</a:t>
              </a:r>
              <a:endParaRPr 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feld 330"/>
            <p:cNvSpPr txBox="1"/>
            <p:nvPr/>
          </p:nvSpPr>
          <p:spPr>
            <a:xfrm>
              <a:off x="8296019" y="58191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mtClean="0">
                  <a:sym typeface="Symbol"/>
                </a:rPr>
                <a:t></a:t>
              </a:r>
              <a:endParaRPr lang="en-US" sz="1200" b="1"/>
            </a:p>
          </p:txBody>
        </p:sp>
        <p:sp>
          <p:nvSpPr>
            <p:cNvPr id="26" name="Left-Right Arrow 70"/>
            <p:cNvSpPr/>
            <p:nvPr/>
          </p:nvSpPr>
          <p:spPr>
            <a:xfrm>
              <a:off x="6051181" y="5320058"/>
              <a:ext cx="1733408" cy="569385"/>
            </a:xfrm>
            <a:prstGeom prst="leftRightArrow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4400"/>
            </a:p>
          </p:txBody>
        </p:sp>
      </p:grpSp>
      <p:sp>
        <p:nvSpPr>
          <p:cNvPr id="33" name="角丸四角形 6"/>
          <p:cNvSpPr/>
          <p:nvPr/>
        </p:nvSpPr>
        <p:spPr bwMode="auto">
          <a:xfrm>
            <a:off x="2093188" y="5087194"/>
            <a:ext cx="1190046" cy="1080000"/>
          </a:xfrm>
          <a:prstGeom prst="roundRect">
            <a:avLst>
              <a:gd name="adj" fmla="val 6113"/>
            </a:avLst>
          </a:prstGeom>
          <a:solidFill>
            <a:srgbClr val="7F7F7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38100" dir="2700000" rotWithShape="0">
              <a:srgbClr val="000000">
                <a:alpha val="40000"/>
              </a:srgbClr>
            </a:outerShdw>
          </a:effectLst>
          <a:extLst/>
        </p:spPr>
        <p:txBody>
          <a:bodyPr vert="horz" wrap="non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1" i="0" u="none" strike="noStrike" kern="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Thing</a:t>
            </a:r>
          </a:p>
        </p:txBody>
      </p:sp>
      <p:grpSp>
        <p:nvGrpSpPr>
          <p:cNvPr id="34" name="Group 35"/>
          <p:cNvGrpSpPr/>
          <p:nvPr/>
        </p:nvGrpSpPr>
        <p:grpSpPr>
          <a:xfrm>
            <a:off x="2148211" y="4916057"/>
            <a:ext cx="324321" cy="324321"/>
            <a:chOff x="6235706" y="4922175"/>
            <a:chExt cx="268034" cy="268034"/>
          </a:xfrm>
        </p:grpSpPr>
        <p:sp>
          <p:nvSpPr>
            <p:cNvPr id="35" name="角丸四角形 21"/>
            <p:cNvSpPr/>
            <p:nvPr/>
          </p:nvSpPr>
          <p:spPr bwMode="auto">
            <a:xfrm>
              <a:off x="6235706" y="4922175"/>
              <a:ext cx="268034" cy="268034"/>
            </a:xfrm>
            <a:prstGeom prst="foldedCorner">
              <a:avLst>
                <a:gd name="adj" fmla="val 2019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360000" tIns="216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2800" b="0" i="0" u="none" strike="noStrike" kern="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36" name="Group 37"/>
            <p:cNvGrpSpPr/>
            <p:nvPr/>
          </p:nvGrpSpPr>
          <p:grpSpPr>
            <a:xfrm>
              <a:off x="6287492" y="4971265"/>
              <a:ext cx="164464" cy="169854"/>
              <a:chOff x="3555853" y="2073413"/>
              <a:chExt cx="605287" cy="625127"/>
            </a:xfrm>
          </p:grpSpPr>
          <p:sp>
            <p:nvSpPr>
              <p:cNvPr id="37" name="Isosceles Triangle 38"/>
              <p:cNvSpPr/>
              <p:nvPr/>
            </p:nvSpPr>
            <p:spPr>
              <a:xfrm rot="1800000">
                <a:off x="3712972" y="2138741"/>
                <a:ext cx="448168" cy="386349"/>
              </a:xfrm>
              <a:prstGeom prst="triangl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8" name="Oval 39"/>
              <p:cNvSpPr/>
              <p:nvPr/>
            </p:nvSpPr>
            <p:spPr>
              <a:xfrm rot="19800000">
                <a:off x="3944938" y="2073413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9" name="Oval 40"/>
              <p:cNvSpPr/>
              <p:nvPr/>
            </p:nvSpPr>
            <p:spPr>
              <a:xfrm rot="19800000">
                <a:off x="3555853" y="2297519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40" name="Oval 41"/>
              <p:cNvSpPr/>
              <p:nvPr/>
            </p:nvSpPr>
            <p:spPr>
              <a:xfrm rot="1800000">
                <a:off x="3944938" y="2520647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</p:grpSp>
      </p:grpSp>
      <p:sp>
        <p:nvSpPr>
          <p:cNvPr id="41" name="角丸四角形 24"/>
          <p:cNvSpPr/>
          <p:nvPr/>
        </p:nvSpPr>
        <p:spPr bwMode="auto">
          <a:xfrm>
            <a:off x="2148211" y="5719211"/>
            <a:ext cx="1080000" cy="180000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en-US" altLang="ja-JP" sz="800" kern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42" name="角丸四角形 21"/>
          <p:cNvSpPr/>
          <p:nvPr/>
        </p:nvSpPr>
        <p:spPr bwMode="auto">
          <a:xfrm>
            <a:off x="2148211" y="5517592"/>
            <a:ext cx="1080000" cy="180000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Scripting API</a:t>
            </a:r>
            <a:endParaRPr lang="en-US" altLang="ja-JP" sz="800" kern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43" name="縦巻き 49"/>
          <p:cNvSpPr/>
          <p:nvPr/>
        </p:nvSpPr>
        <p:spPr bwMode="auto">
          <a:xfrm>
            <a:off x="2148211" y="5315973"/>
            <a:ext cx="1080000" cy="180000"/>
          </a:xfrm>
          <a:prstGeom prst="verticalScroll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dirty="0" smtClean="0"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 Script</a:t>
            </a:r>
            <a:endParaRPr lang="en-US" altLang="ja-JP" sz="800" kern="0" dirty="0"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44" name="角丸四角形 24"/>
          <p:cNvSpPr/>
          <p:nvPr/>
        </p:nvSpPr>
        <p:spPr bwMode="auto">
          <a:xfrm>
            <a:off x="2148211" y="5920830"/>
            <a:ext cx="1080000" cy="1800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dirty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</a:t>
            </a:r>
            <a:endParaRPr lang="en-US" altLang="ja-JP" sz="800" kern="0" dirty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45" name="図 1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88" y="6083543"/>
            <a:ext cx="1469410" cy="739953"/>
          </a:xfrm>
          <a:prstGeom prst="rect">
            <a:avLst/>
          </a:prstGeom>
        </p:spPr>
      </p:pic>
      <p:grpSp>
        <p:nvGrpSpPr>
          <p:cNvPr id="46" name="Gruppieren 145"/>
          <p:cNvGrpSpPr/>
          <p:nvPr/>
        </p:nvGrpSpPr>
        <p:grpSpPr>
          <a:xfrm>
            <a:off x="5369713" y="1424798"/>
            <a:ext cx="3096344" cy="4325126"/>
            <a:chOff x="5369713" y="1424798"/>
            <a:chExt cx="3096344" cy="4325126"/>
          </a:xfrm>
        </p:grpSpPr>
        <p:grpSp>
          <p:nvGrpSpPr>
            <p:cNvPr id="47" name="Group 8"/>
            <p:cNvGrpSpPr/>
            <p:nvPr/>
          </p:nvGrpSpPr>
          <p:grpSpPr>
            <a:xfrm>
              <a:off x="5369713" y="1424798"/>
              <a:ext cx="3096344" cy="2860068"/>
              <a:chOff x="5724128" y="404664"/>
              <a:chExt cx="2304256" cy="2232248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Rectangle 6"/>
              <p:cNvSpPr/>
              <p:nvPr/>
            </p:nvSpPr>
            <p:spPr>
              <a:xfrm>
                <a:off x="6077378" y="1439094"/>
                <a:ext cx="1597756" cy="119781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Isosceles Triangle 7"/>
              <p:cNvSpPr/>
              <p:nvPr/>
            </p:nvSpPr>
            <p:spPr>
              <a:xfrm>
                <a:off x="5724128" y="404664"/>
                <a:ext cx="2304256" cy="103443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feld 181"/>
            <p:cNvSpPr txBox="1"/>
            <p:nvPr/>
          </p:nvSpPr>
          <p:spPr>
            <a:xfrm>
              <a:off x="6373284" y="1758913"/>
              <a:ext cx="1089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/>
                <a:t>Edge Hubs</a:t>
              </a:r>
              <a:endParaRPr lang="en-US" sz="1600" b="1"/>
            </a:p>
          </p:txBody>
        </p:sp>
        <p:sp>
          <p:nvSpPr>
            <p:cNvPr id="49" name="Left-Right Arrow 71"/>
            <p:cNvSpPr/>
            <p:nvPr/>
          </p:nvSpPr>
          <p:spPr>
            <a:xfrm rot="16200000">
              <a:off x="6117463" y="4664808"/>
              <a:ext cx="1600846" cy="569385"/>
            </a:xfrm>
            <a:prstGeom prst="leftRightArrow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4400"/>
            </a:p>
          </p:txBody>
        </p:sp>
        <p:sp>
          <p:nvSpPr>
            <p:cNvPr id="50" name="角丸四角形 6"/>
            <p:cNvSpPr/>
            <p:nvPr/>
          </p:nvSpPr>
          <p:spPr bwMode="auto">
            <a:xfrm>
              <a:off x="6319242" y="2492896"/>
              <a:ext cx="1190046" cy="1587834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Servient</a:t>
              </a:r>
            </a:p>
          </p:txBody>
        </p:sp>
        <p:sp>
          <p:nvSpPr>
            <p:cNvPr id="51" name="角丸四角形 24"/>
            <p:cNvSpPr/>
            <p:nvPr/>
          </p:nvSpPr>
          <p:spPr bwMode="auto">
            <a:xfrm>
              <a:off x="6378187" y="3627456"/>
              <a:ext cx="1080000" cy="180000"/>
            </a:xfrm>
            <a:prstGeom prst="roundRect">
              <a:avLst/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Interaction Model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52" name="Group 42"/>
            <p:cNvGrpSpPr/>
            <p:nvPr/>
          </p:nvGrpSpPr>
          <p:grpSpPr>
            <a:xfrm>
              <a:off x="5962118" y="3212976"/>
              <a:ext cx="324321" cy="324321"/>
              <a:chOff x="6235706" y="4922175"/>
              <a:chExt cx="268034" cy="268034"/>
            </a:xfrm>
          </p:grpSpPr>
          <p:sp>
            <p:nvSpPr>
              <p:cNvPr id="69" name="角丸四角形 21"/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2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endParaRPr>
              </a:p>
            </p:txBody>
          </p:sp>
          <p:grpSp>
            <p:nvGrpSpPr>
              <p:cNvPr id="70" name="Group 44"/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71" name="Isosceles Triangle 45"/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46"/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Oval 47"/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Oval 48"/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3" name="角丸四角形 24"/>
            <p:cNvSpPr/>
            <p:nvPr/>
          </p:nvSpPr>
          <p:spPr bwMode="auto">
            <a:xfrm>
              <a:off x="6378186" y="3829075"/>
              <a:ext cx="1080000" cy="180000"/>
            </a:xfrm>
            <a:prstGeom prst="round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Binding Templates</a:t>
              </a:r>
              <a:endParaRPr kumimoji="0" lang="en-US" altLang="ja-JP" sz="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4" name="角丸四角形 21"/>
            <p:cNvSpPr/>
            <p:nvPr/>
          </p:nvSpPr>
          <p:spPr bwMode="auto">
            <a:xfrm>
              <a:off x="6378187" y="2743381"/>
              <a:ext cx="1080000" cy="832831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800" ker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5" name="角丸四角形 21"/>
            <p:cNvSpPr/>
            <p:nvPr/>
          </p:nvSpPr>
          <p:spPr bwMode="auto">
            <a:xfrm>
              <a:off x="6378187" y="3425837"/>
              <a:ext cx="1080000" cy="180000"/>
            </a:xfrm>
            <a:prstGeom prst="roundRect">
              <a:avLst/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Scripting API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6" name="縦巻き 49"/>
            <p:cNvSpPr/>
            <p:nvPr/>
          </p:nvSpPr>
          <p:spPr bwMode="auto">
            <a:xfrm>
              <a:off x="6440579" y="3212976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Proxy Thing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7" name="縦巻き 49"/>
            <p:cNvSpPr/>
            <p:nvPr/>
          </p:nvSpPr>
          <p:spPr bwMode="auto">
            <a:xfrm>
              <a:off x="6440579" y="3001463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Orchestr.</a:t>
              </a:r>
              <a:r>
                <a:rPr kumimoji="0" lang="en-US" altLang="ja-JP" sz="800" b="0" i="0" u="none" strike="noStrike" kern="0" cap="none" spc="0" normalizeH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 Client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8" name="縦巻き 49"/>
            <p:cNvSpPr/>
            <p:nvPr/>
          </p:nvSpPr>
          <p:spPr bwMode="auto">
            <a:xfrm>
              <a:off x="6440579" y="2789950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Virtual Thing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59" name="Group 42"/>
            <p:cNvGrpSpPr/>
            <p:nvPr/>
          </p:nvGrpSpPr>
          <p:grpSpPr>
            <a:xfrm>
              <a:off x="5952357" y="2667492"/>
              <a:ext cx="324321" cy="324321"/>
              <a:chOff x="6235706" y="4922175"/>
              <a:chExt cx="268034" cy="268034"/>
            </a:xfrm>
          </p:grpSpPr>
          <p:sp>
            <p:nvSpPr>
              <p:cNvPr id="63" name="角丸四角形 21"/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2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endParaRPr>
              </a:p>
            </p:txBody>
          </p:sp>
          <p:grpSp>
            <p:nvGrpSpPr>
              <p:cNvPr id="64" name="Group 44"/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65" name="Isosceles Triangle 45"/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Oval 46"/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Oval 47"/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Oval 48"/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60" name="Gerade Verbindung mit Pfeil 118"/>
            <p:cNvCxnSpPr>
              <a:stCxn id="56" idx="1"/>
            </p:cNvCxnSpPr>
            <p:nvPr/>
          </p:nvCxnSpPr>
          <p:spPr bwMode="auto">
            <a:xfrm flipH="1">
              <a:off x="6286439" y="3302976"/>
              <a:ext cx="176640" cy="90000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mit Pfeil 119"/>
            <p:cNvCxnSpPr>
              <a:stCxn id="58" idx="1"/>
              <a:endCxn id="63" idx="3"/>
            </p:cNvCxnSpPr>
            <p:nvPr/>
          </p:nvCxnSpPr>
          <p:spPr bwMode="auto">
            <a:xfrm flipH="1" flipV="1">
              <a:off x="6276678" y="2829653"/>
              <a:ext cx="186401" cy="50297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62" name="図 7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472" y="2074895"/>
              <a:ext cx="1193968" cy="477587"/>
            </a:xfrm>
            <a:prstGeom prst="rect">
              <a:avLst/>
            </a:prstGeom>
          </p:spPr>
        </p:pic>
      </p:grpSp>
      <p:grpSp>
        <p:nvGrpSpPr>
          <p:cNvPr id="77" name="Gruppieren 146"/>
          <p:cNvGrpSpPr/>
          <p:nvPr/>
        </p:nvGrpSpPr>
        <p:grpSpPr>
          <a:xfrm>
            <a:off x="452037" y="1268760"/>
            <a:ext cx="5283841" cy="3744418"/>
            <a:chOff x="452037" y="1268760"/>
            <a:chExt cx="5283841" cy="3744418"/>
          </a:xfrm>
        </p:grpSpPr>
        <p:grpSp>
          <p:nvGrpSpPr>
            <p:cNvPr id="78" name="Group 1"/>
            <p:cNvGrpSpPr/>
            <p:nvPr/>
          </p:nvGrpSpPr>
          <p:grpSpPr>
            <a:xfrm>
              <a:off x="452037" y="1268760"/>
              <a:ext cx="3903939" cy="2664296"/>
              <a:chOff x="683568" y="79792"/>
              <a:chExt cx="2491222" cy="170016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Oval 2"/>
              <p:cNvSpPr/>
              <p:nvPr/>
            </p:nvSpPr>
            <p:spPr>
              <a:xfrm>
                <a:off x="683568" y="802626"/>
                <a:ext cx="977334" cy="97733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3"/>
              <p:cNvSpPr/>
              <p:nvPr/>
            </p:nvSpPr>
            <p:spPr>
              <a:xfrm>
                <a:off x="1301372" y="79792"/>
                <a:ext cx="1276023" cy="127602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4"/>
              <p:cNvSpPr/>
              <p:nvPr/>
            </p:nvSpPr>
            <p:spPr>
              <a:xfrm>
                <a:off x="1998355" y="603525"/>
                <a:ext cx="1176435" cy="11764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5"/>
              <p:cNvSpPr/>
              <p:nvPr/>
            </p:nvSpPr>
            <p:spPr>
              <a:xfrm>
                <a:off x="1189665" y="1090658"/>
                <a:ext cx="1451998" cy="68930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" name="Left-Right Arrow 71"/>
            <p:cNvSpPr/>
            <p:nvPr/>
          </p:nvSpPr>
          <p:spPr>
            <a:xfrm rot="16200000">
              <a:off x="1964885" y="4075490"/>
              <a:ext cx="1305990" cy="569385"/>
            </a:xfrm>
            <a:prstGeom prst="leftRightArrow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4400"/>
            </a:p>
          </p:txBody>
        </p:sp>
        <p:sp>
          <p:nvSpPr>
            <p:cNvPr id="80" name="Left-Right Arrow 73"/>
            <p:cNvSpPr/>
            <p:nvPr/>
          </p:nvSpPr>
          <p:spPr>
            <a:xfrm>
              <a:off x="3563888" y="2852936"/>
              <a:ext cx="2171990" cy="569385"/>
            </a:xfrm>
            <a:prstGeom prst="leftRightArrow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4400"/>
            </a:p>
          </p:txBody>
        </p:sp>
        <p:sp>
          <p:nvSpPr>
            <p:cNvPr id="81" name="Textfeld 181"/>
            <p:cNvSpPr txBox="1"/>
            <p:nvPr/>
          </p:nvSpPr>
          <p:spPr>
            <a:xfrm>
              <a:off x="1708071" y="1506270"/>
              <a:ext cx="1395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Cloud</a:t>
              </a:r>
              <a:endParaRPr lang="en-US" sz="1600" b="1" dirty="0"/>
            </a:p>
          </p:txBody>
        </p:sp>
        <p:sp>
          <p:nvSpPr>
            <p:cNvPr id="82" name="角丸四角形 6"/>
            <p:cNvSpPr/>
            <p:nvPr/>
          </p:nvSpPr>
          <p:spPr bwMode="auto">
            <a:xfrm>
              <a:off x="2027337" y="2007890"/>
              <a:ext cx="1190046" cy="1587834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Servient</a:t>
              </a:r>
            </a:p>
          </p:txBody>
        </p:sp>
        <p:sp>
          <p:nvSpPr>
            <p:cNvPr id="83" name="角丸四角形 24"/>
            <p:cNvSpPr/>
            <p:nvPr/>
          </p:nvSpPr>
          <p:spPr bwMode="auto">
            <a:xfrm>
              <a:off x="2086282" y="3142450"/>
              <a:ext cx="1080000" cy="180000"/>
            </a:xfrm>
            <a:prstGeom prst="roundRect">
              <a:avLst/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Interaction Model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84" name="Group 42"/>
            <p:cNvGrpSpPr/>
            <p:nvPr/>
          </p:nvGrpSpPr>
          <p:grpSpPr>
            <a:xfrm>
              <a:off x="1670213" y="2727970"/>
              <a:ext cx="324321" cy="324321"/>
              <a:chOff x="6235706" y="4922175"/>
              <a:chExt cx="268034" cy="268034"/>
            </a:xfrm>
          </p:grpSpPr>
          <p:sp>
            <p:nvSpPr>
              <p:cNvPr id="100" name="角丸四角形 21"/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2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endParaRPr>
              </a:p>
            </p:txBody>
          </p:sp>
          <p:grpSp>
            <p:nvGrpSpPr>
              <p:cNvPr id="101" name="Group 44"/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102" name="Isosceles Triangle 45"/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Oval 46"/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Oval 47"/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Oval 48"/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85" name="角丸四角形 24"/>
            <p:cNvSpPr/>
            <p:nvPr/>
          </p:nvSpPr>
          <p:spPr bwMode="auto">
            <a:xfrm>
              <a:off x="2086281" y="3344069"/>
              <a:ext cx="1080000" cy="180000"/>
            </a:xfrm>
            <a:prstGeom prst="round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Binding Templates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86" name="角丸四角形 21"/>
            <p:cNvSpPr/>
            <p:nvPr/>
          </p:nvSpPr>
          <p:spPr bwMode="auto">
            <a:xfrm>
              <a:off x="2086282" y="2258375"/>
              <a:ext cx="1080000" cy="832831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800" ker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87" name="角丸四角形 21"/>
            <p:cNvSpPr/>
            <p:nvPr/>
          </p:nvSpPr>
          <p:spPr bwMode="auto">
            <a:xfrm>
              <a:off x="2086282" y="2940831"/>
              <a:ext cx="1080000" cy="180000"/>
            </a:xfrm>
            <a:prstGeom prst="roundRect">
              <a:avLst/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Scripting API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88" name="縦巻き 49"/>
            <p:cNvSpPr/>
            <p:nvPr/>
          </p:nvSpPr>
          <p:spPr bwMode="auto">
            <a:xfrm>
              <a:off x="2148674" y="2727970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800" kern="0" smtClean="0">
                  <a:solidFill>
                    <a:sysClr val="windowText" lastClr="000000"/>
                  </a:solidFill>
                  <a:ea typeface="HG明朝E" panose="02020909000000000000" pitchFamily="17" charset="-128"/>
                  <a:cs typeface="Arial" pitchFamily="34" charset="0"/>
                </a:rPr>
                <a:t>Digital Twiin</a:t>
              </a:r>
              <a:endParaRPr lang="en-US" altLang="ja-JP" sz="800" kern="0">
                <a:solidFill>
                  <a:sysClr val="windowText" lastClr="000000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89" name="縦巻き 49"/>
            <p:cNvSpPr/>
            <p:nvPr/>
          </p:nvSpPr>
          <p:spPr bwMode="auto">
            <a:xfrm>
              <a:off x="2148674" y="2516457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Orchestr.</a:t>
              </a:r>
              <a:r>
                <a:rPr kumimoji="0" lang="en-US" altLang="ja-JP" sz="800" b="0" i="0" u="none" strike="noStrike" kern="0" cap="none" spc="0" normalizeH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 Client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90" name="縦巻き 49"/>
            <p:cNvSpPr/>
            <p:nvPr/>
          </p:nvSpPr>
          <p:spPr bwMode="auto">
            <a:xfrm>
              <a:off x="2148674" y="2304944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Digital Twiin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91" name="Group 42"/>
            <p:cNvGrpSpPr/>
            <p:nvPr/>
          </p:nvGrpSpPr>
          <p:grpSpPr>
            <a:xfrm>
              <a:off x="1660452" y="2182486"/>
              <a:ext cx="324321" cy="324321"/>
              <a:chOff x="6235706" y="4922175"/>
              <a:chExt cx="268034" cy="268034"/>
            </a:xfrm>
          </p:grpSpPr>
          <p:sp>
            <p:nvSpPr>
              <p:cNvPr id="94" name="角丸四角形 21"/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2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endParaRPr>
              </a:p>
            </p:txBody>
          </p:sp>
          <p:grpSp>
            <p:nvGrpSpPr>
              <p:cNvPr id="95" name="Group 44"/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96" name="Isosceles Triangle 45"/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Oval 46"/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Oval 47"/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Oval 48"/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92" name="Gerade Verbindung mit Pfeil 142"/>
            <p:cNvCxnSpPr>
              <a:stCxn id="88" idx="1"/>
            </p:cNvCxnSpPr>
            <p:nvPr/>
          </p:nvCxnSpPr>
          <p:spPr bwMode="auto">
            <a:xfrm flipH="1">
              <a:off x="1994534" y="2817970"/>
              <a:ext cx="176640" cy="90000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mit Pfeil 143"/>
            <p:cNvCxnSpPr>
              <a:stCxn id="90" idx="1"/>
              <a:endCxn id="94" idx="3"/>
            </p:cNvCxnSpPr>
            <p:nvPr/>
          </p:nvCxnSpPr>
          <p:spPr bwMode="auto">
            <a:xfrm flipH="1" flipV="1">
              <a:off x="1984773" y="2344647"/>
              <a:ext cx="186401" cy="50297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0" name="Gruppieren 371"/>
          <p:cNvGrpSpPr/>
          <p:nvPr/>
        </p:nvGrpSpPr>
        <p:grpSpPr>
          <a:xfrm>
            <a:off x="43130" y="3884425"/>
            <a:ext cx="2344077" cy="2187385"/>
            <a:chOff x="43130" y="3884425"/>
            <a:chExt cx="2344077" cy="2187385"/>
          </a:xfrm>
        </p:grpSpPr>
        <p:sp>
          <p:nvSpPr>
            <p:cNvPr id="111" name="角丸四角形 6"/>
            <p:cNvSpPr/>
            <p:nvPr/>
          </p:nvSpPr>
          <p:spPr bwMode="auto">
            <a:xfrm>
              <a:off x="107504" y="4581128"/>
              <a:ext cx="1190046" cy="1080000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Web Browser</a:t>
              </a:r>
            </a:p>
          </p:txBody>
        </p:sp>
        <p:pic>
          <p:nvPicPr>
            <p:cNvPr id="112" name="図 7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90" y="3886926"/>
              <a:ext cx="510204" cy="743617"/>
            </a:xfrm>
            <a:prstGeom prst="rect">
              <a:avLst/>
            </a:prstGeom>
          </p:spPr>
        </p:pic>
        <p:sp>
          <p:nvSpPr>
            <p:cNvPr id="113" name="Textfeld 163"/>
            <p:cNvSpPr txBox="1"/>
            <p:nvPr/>
          </p:nvSpPr>
          <p:spPr>
            <a:xfrm>
              <a:off x="43130" y="5733256"/>
              <a:ext cx="15595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/>
                <a:t>Web Integration</a:t>
              </a:r>
              <a:endParaRPr lang="en-US" sz="1600" b="1"/>
            </a:p>
          </p:txBody>
        </p:sp>
        <p:sp>
          <p:nvSpPr>
            <p:cNvPr id="114" name="角丸四角形 24"/>
            <p:cNvSpPr/>
            <p:nvPr/>
          </p:nvSpPr>
          <p:spPr bwMode="auto">
            <a:xfrm>
              <a:off x="162527" y="5222399"/>
              <a:ext cx="1080000" cy="180000"/>
            </a:xfrm>
            <a:prstGeom prst="roundRect">
              <a:avLst/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fontAlgn="ctr">
                <a:defRPr/>
              </a:pPr>
              <a:r>
                <a:rPr lang="en-US" altLang="ja-JP" sz="800" kern="0" smtClean="0">
                  <a:solidFill>
                    <a:schemeClr val="bg1"/>
                  </a:solidFill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Interaction Model</a:t>
              </a:r>
              <a:endParaRPr lang="en-US" altLang="ja-JP" sz="800" ker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15" name="角丸四角形 21"/>
            <p:cNvSpPr/>
            <p:nvPr/>
          </p:nvSpPr>
          <p:spPr bwMode="auto">
            <a:xfrm>
              <a:off x="162527" y="5020780"/>
              <a:ext cx="1080000" cy="180000"/>
            </a:xfrm>
            <a:prstGeom prst="roundRect">
              <a:avLst/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fontAlgn="ctr">
                <a:defRPr/>
              </a:pPr>
              <a:r>
                <a:rPr lang="en-US" altLang="ja-JP" sz="800" kern="0" smtClean="0">
                  <a:solidFill>
                    <a:schemeClr val="bg1"/>
                  </a:solidFill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Scripting API</a:t>
              </a:r>
              <a:endParaRPr lang="en-US" altLang="ja-JP" sz="800" ker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16" name="縦巻き 49"/>
            <p:cNvSpPr/>
            <p:nvPr/>
          </p:nvSpPr>
          <p:spPr bwMode="auto">
            <a:xfrm>
              <a:off x="162527" y="4819161"/>
              <a:ext cx="1080000" cy="180000"/>
            </a:xfrm>
            <a:prstGeom prst="verticalScroll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fontAlgn="ctr">
                <a:defRPr/>
              </a:pPr>
              <a:r>
                <a:rPr lang="en-US" altLang="ja-JP" sz="800" kern="0" dirty="0" smtClean="0"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App Script</a:t>
              </a:r>
              <a:endParaRPr lang="en-US" altLang="ja-JP" sz="800" kern="0" dirty="0"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17" name="角丸四角形 24"/>
            <p:cNvSpPr/>
            <p:nvPr/>
          </p:nvSpPr>
          <p:spPr bwMode="auto">
            <a:xfrm>
              <a:off x="162527" y="5424018"/>
              <a:ext cx="1080000" cy="180000"/>
            </a:xfrm>
            <a:prstGeom prst="round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fontAlgn="ctr">
                <a:defRPr/>
              </a:pPr>
              <a:r>
                <a:rPr lang="en-US" altLang="ja-JP" sz="800" kern="0" smtClean="0">
                  <a:solidFill>
                    <a:schemeClr val="bg1"/>
                  </a:solidFill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Binding Templates</a:t>
              </a:r>
              <a:endParaRPr lang="en-US" altLang="ja-JP" sz="800" ker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18" name="Left-Right Arrow 70"/>
            <p:cNvSpPr/>
            <p:nvPr/>
          </p:nvSpPr>
          <p:spPr>
            <a:xfrm rot="2700000">
              <a:off x="1259120" y="5171176"/>
              <a:ext cx="886407" cy="569385"/>
            </a:xfrm>
            <a:prstGeom prst="leftRightArrow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4400"/>
            </a:p>
          </p:txBody>
        </p:sp>
        <p:sp>
          <p:nvSpPr>
            <p:cNvPr id="119" name="Left-Right Arrow 70"/>
            <p:cNvSpPr/>
            <p:nvPr/>
          </p:nvSpPr>
          <p:spPr>
            <a:xfrm rot="18900000">
              <a:off x="1180244" y="3884425"/>
              <a:ext cx="1206963" cy="569385"/>
            </a:xfrm>
            <a:prstGeom prst="leftRightArrow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4400"/>
            </a:p>
          </p:txBody>
        </p:sp>
      </p:grpSp>
    </p:spTree>
    <p:extLst>
      <p:ext uri="{BB962C8B-B14F-4D97-AF65-F5344CB8AC3E}">
        <p14:creationId xmlns:p14="http://schemas.microsoft.com/office/powerpoint/2010/main" val="246103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102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0648"/>
            <a:ext cx="3773112" cy="3693871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3" y="3645024"/>
            <a:ext cx="8643414" cy="259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474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103</a:t>
            </a:fld>
            <a:endParaRPr lang="it-IT"/>
          </a:p>
        </p:txBody>
      </p:sp>
      <p:pic>
        <p:nvPicPr>
          <p:cNvPr id="16386" name="Picture 2" descr="Risultati immagini per hardware-software lay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24744"/>
            <a:ext cx="6790485" cy="449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539552" y="404664"/>
            <a:ext cx="813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https://amagsmb.wordpress.com/2014/06/23/cloud-computing-part-3-architecture/</a:t>
            </a:r>
          </a:p>
        </p:txBody>
      </p:sp>
    </p:spTree>
    <p:extLst>
      <p:ext uri="{BB962C8B-B14F-4D97-AF65-F5344CB8AC3E}">
        <p14:creationId xmlns:p14="http://schemas.microsoft.com/office/powerpoint/2010/main" val="97575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104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73" name="Rettangolo arrotondato 72"/>
          <p:cNvSpPr/>
          <p:nvPr/>
        </p:nvSpPr>
        <p:spPr>
          <a:xfrm>
            <a:off x="3157842" y="1332249"/>
            <a:ext cx="2350261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BlsApplicationLogicCoap</a:t>
            </a:r>
            <a:endParaRPr lang="it-IT" sz="1400" dirty="0"/>
          </a:p>
        </p:txBody>
      </p:sp>
      <p:sp>
        <p:nvSpPr>
          <p:cNvPr id="74" name="Rettangolo arrotondato 73"/>
          <p:cNvSpPr/>
          <p:nvPr/>
        </p:nvSpPr>
        <p:spPr>
          <a:xfrm>
            <a:off x="3647904" y="893084"/>
            <a:ext cx="1128582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77" name="Rettangolo arrotondato 76"/>
          <p:cNvSpPr/>
          <p:nvPr/>
        </p:nvSpPr>
        <p:spPr>
          <a:xfrm>
            <a:off x="241381" y="1332249"/>
            <a:ext cx="2014888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ButtonObserverModel</a:t>
            </a:r>
            <a:endParaRPr lang="it-IT" sz="1400" dirty="0"/>
          </a:p>
        </p:txBody>
      </p:sp>
      <p:sp>
        <p:nvSpPr>
          <p:cNvPr id="78" name="Rettangolo arrotondato 77"/>
          <p:cNvSpPr/>
          <p:nvPr/>
        </p:nvSpPr>
        <p:spPr>
          <a:xfrm>
            <a:off x="1291429" y="893084"/>
            <a:ext cx="96484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IObservable</a:t>
            </a:r>
            <a:endParaRPr lang="it-IT" sz="1200" dirty="0"/>
          </a:p>
        </p:txBody>
      </p:sp>
      <p:cxnSp>
        <p:nvCxnSpPr>
          <p:cNvPr id="86" name="Connettore 2 85"/>
          <p:cNvCxnSpPr>
            <a:stCxn id="77" idx="3"/>
            <a:endCxn id="73" idx="1"/>
          </p:cNvCxnSpPr>
          <p:nvPr/>
        </p:nvCxnSpPr>
        <p:spPr>
          <a:xfrm>
            <a:off x="2256269" y="1584277"/>
            <a:ext cx="90157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sellaDiTesto 89"/>
          <p:cNvSpPr txBox="1"/>
          <p:nvPr/>
        </p:nvSpPr>
        <p:spPr>
          <a:xfrm>
            <a:off x="2523322" y="1646408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cxnSp>
        <p:nvCxnSpPr>
          <p:cNvPr id="102" name="Connettore 1 101"/>
          <p:cNvCxnSpPr/>
          <p:nvPr/>
        </p:nvCxnSpPr>
        <p:spPr>
          <a:xfrm>
            <a:off x="98392" y="1907632"/>
            <a:ext cx="2220308" cy="0"/>
          </a:xfrm>
          <a:prstGeom prst="line">
            <a:avLst/>
          </a:prstGeom>
          <a:ln w="5715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ttangolo arrotondato 126"/>
          <p:cNvSpPr/>
          <p:nvPr/>
        </p:nvSpPr>
        <p:spPr>
          <a:xfrm>
            <a:off x="339994" y="893084"/>
            <a:ext cx="937314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cxnSp>
        <p:nvCxnSpPr>
          <p:cNvPr id="62" name="Connettore 4 61"/>
          <p:cNvCxnSpPr>
            <a:stCxn id="73" idx="2"/>
            <a:endCxn id="66" idx="0"/>
          </p:cNvCxnSpPr>
          <p:nvPr/>
        </p:nvCxnSpPr>
        <p:spPr>
          <a:xfrm rot="5400000">
            <a:off x="1646632" y="1252526"/>
            <a:ext cx="2102563" cy="3270121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4 64"/>
          <p:cNvCxnSpPr>
            <a:stCxn id="63" idx="6"/>
            <a:endCxn id="143" idx="1"/>
          </p:cNvCxnSpPr>
          <p:nvPr/>
        </p:nvCxnSpPr>
        <p:spPr>
          <a:xfrm>
            <a:off x="1652116" y="4585768"/>
            <a:ext cx="666584" cy="8889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4" name="Gruppo 1023"/>
          <p:cNvGrpSpPr/>
          <p:nvPr/>
        </p:nvGrpSpPr>
        <p:grpSpPr>
          <a:xfrm>
            <a:off x="344743" y="3938868"/>
            <a:ext cx="1307373" cy="1101493"/>
            <a:chOff x="344743" y="3938868"/>
            <a:chExt cx="1307373" cy="1101493"/>
          </a:xfrm>
        </p:grpSpPr>
        <p:sp>
          <p:nvSpPr>
            <p:cNvPr id="63" name="Ovale 62"/>
            <p:cNvSpPr/>
            <p:nvPr/>
          </p:nvSpPr>
          <p:spPr>
            <a:xfrm>
              <a:off x="344743" y="4131175"/>
              <a:ext cx="1307373" cy="9091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CoapServer</a:t>
              </a:r>
              <a:endParaRPr lang="en-GB" sz="1200" dirty="0"/>
            </a:p>
          </p:txBody>
        </p:sp>
        <p:sp>
          <p:nvSpPr>
            <p:cNvPr id="66" name="CasellaDiTesto 65"/>
            <p:cNvSpPr txBox="1"/>
            <p:nvPr/>
          </p:nvSpPr>
          <p:spPr>
            <a:xfrm>
              <a:off x="777213" y="3938868"/>
              <a:ext cx="571277" cy="384613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sz="1600" dirty="0"/>
                <a:t>5683</a:t>
              </a:r>
              <a:endParaRPr lang="it-IT" sz="1600" dirty="0"/>
            </a:p>
          </p:txBody>
        </p:sp>
      </p:grpSp>
      <p:sp>
        <p:nvSpPr>
          <p:cNvPr id="76" name="Rettangolo arrotondato 75"/>
          <p:cNvSpPr/>
          <p:nvPr/>
        </p:nvSpPr>
        <p:spPr>
          <a:xfrm>
            <a:off x="2563330" y="4553995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sp>
        <p:nvSpPr>
          <p:cNvPr id="79" name="Rettangolo arrotondato 78"/>
          <p:cNvSpPr/>
          <p:nvPr/>
        </p:nvSpPr>
        <p:spPr>
          <a:xfrm>
            <a:off x="2818248" y="4245053"/>
            <a:ext cx="1128582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/>
              <a:t>Resource</a:t>
            </a:r>
          </a:p>
        </p:txBody>
      </p:sp>
      <p:sp>
        <p:nvSpPr>
          <p:cNvPr id="84" name="Triangolo isoscele 83"/>
          <p:cNvSpPr/>
          <p:nvPr/>
        </p:nvSpPr>
        <p:spPr>
          <a:xfrm>
            <a:off x="3509603" y="5040921"/>
            <a:ext cx="124600" cy="144016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cxnSp>
        <p:nvCxnSpPr>
          <p:cNvPr id="97" name="Connettore 1 96"/>
          <p:cNvCxnSpPr/>
          <p:nvPr/>
        </p:nvCxnSpPr>
        <p:spPr>
          <a:xfrm>
            <a:off x="132151" y="3704614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asellaDiTesto 141"/>
          <p:cNvSpPr txBox="1"/>
          <p:nvPr/>
        </p:nvSpPr>
        <p:spPr>
          <a:xfrm>
            <a:off x="497343" y="2569481"/>
            <a:ext cx="4980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  <a:p>
            <a:r>
              <a:rPr lang="it-IT" sz="1400" dirty="0"/>
              <a:t>Put</a:t>
            </a:r>
          </a:p>
          <a:p>
            <a:r>
              <a:rPr lang="it-IT" sz="1400" dirty="0"/>
              <a:t>Post</a:t>
            </a:r>
          </a:p>
          <a:p>
            <a:r>
              <a:rPr lang="it-IT" sz="1400" dirty="0"/>
              <a:t>…</a:t>
            </a:r>
            <a:endParaRPr lang="en-GB" sz="1400" dirty="0"/>
          </a:p>
        </p:txBody>
      </p:sp>
      <p:sp>
        <p:nvSpPr>
          <p:cNvPr id="143" name="Rettangolo arrotondato 142"/>
          <p:cNvSpPr/>
          <p:nvPr/>
        </p:nvSpPr>
        <p:spPr>
          <a:xfrm>
            <a:off x="2318700" y="5222689"/>
            <a:ext cx="2381806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LedObservableModel</a:t>
            </a:r>
            <a:endParaRPr lang="it-IT" sz="1400" dirty="0"/>
          </a:p>
        </p:txBody>
      </p:sp>
      <p:cxnSp>
        <p:nvCxnSpPr>
          <p:cNvPr id="1047" name="Connettore 4 1046"/>
          <p:cNvCxnSpPr>
            <a:stCxn id="143" idx="3"/>
            <a:endCxn id="59" idx="3"/>
          </p:cNvCxnSpPr>
          <p:nvPr/>
        </p:nvCxnSpPr>
        <p:spPr>
          <a:xfrm flipH="1">
            <a:off x="3529324" y="5474717"/>
            <a:ext cx="1171182" cy="830189"/>
          </a:xfrm>
          <a:prstGeom prst="bentConnector3">
            <a:avLst>
              <a:gd name="adj1" fmla="val -1951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ttangolo 174"/>
          <p:cNvSpPr/>
          <p:nvPr/>
        </p:nvSpPr>
        <p:spPr>
          <a:xfrm>
            <a:off x="497343" y="271121"/>
            <a:ext cx="278704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MainCoapControlToLedRest</a:t>
            </a:r>
            <a:endParaRPr lang="en-GB" dirty="0"/>
          </a:p>
        </p:txBody>
      </p:sp>
      <p:grpSp>
        <p:nvGrpSpPr>
          <p:cNvPr id="58" name="Gruppo 57"/>
          <p:cNvGrpSpPr/>
          <p:nvPr/>
        </p:nvGrpSpPr>
        <p:grpSpPr>
          <a:xfrm>
            <a:off x="1417982" y="5848745"/>
            <a:ext cx="2111342" cy="718613"/>
            <a:chOff x="5760058" y="2714670"/>
            <a:chExt cx="2111342" cy="718613"/>
          </a:xfrm>
        </p:grpSpPr>
        <p:sp>
          <p:nvSpPr>
            <p:cNvPr id="61" name="Rettangolo arrotondato 60"/>
            <p:cNvSpPr/>
            <p:nvPr/>
          </p:nvSpPr>
          <p:spPr>
            <a:xfrm>
              <a:off x="6516444" y="2714670"/>
              <a:ext cx="1287760" cy="29012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pic>
          <p:nvPicPr>
            <p:cNvPr id="6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058" y="2714670"/>
              <a:ext cx="692549" cy="71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Rettangolo arrotondato 58"/>
            <p:cNvSpPr/>
            <p:nvPr/>
          </p:nvSpPr>
          <p:spPr>
            <a:xfrm>
              <a:off x="6495789" y="3004797"/>
              <a:ext cx="1375611" cy="332067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LedAsGui</a:t>
              </a:r>
              <a:endParaRPr lang="it-IT" dirty="0"/>
            </a:p>
          </p:txBody>
        </p:sp>
      </p:grpSp>
      <p:grpSp>
        <p:nvGrpSpPr>
          <p:cNvPr id="67" name="Gruppo 66"/>
          <p:cNvGrpSpPr/>
          <p:nvPr/>
        </p:nvGrpSpPr>
        <p:grpSpPr>
          <a:xfrm>
            <a:off x="6553659" y="2336840"/>
            <a:ext cx="2038273" cy="1101493"/>
            <a:chOff x="344743" y="3938868"/>
            <a:chExt cx="1307373" cy="1101493"/>
          </a:xfrm>
        </p:grpSpPr>
        <p:sp>
          <p:nvSpPr>
            <p:cNvPr id="70" name="Ovale 69"/>
            <p:cNvSpPr/>
            <p:nvPr/>
          </p:nvSpPr>
          <p:spPr>
            <a:xfrm>
              <a:off x="344743" y="4131175"/>
              <a:ext cx="1307373" cy="9091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serverHttpToCoap.js</a:t>
              </a:r>
            </a:p>
          </p:txBody>
        </p:sp>
        <p:sp>
          <p:nvSpPr>
            <p:cNvPr id="75" name="CasellaDiTesto 74"/>
            <p:cNvSpPr txBox="1"/>
            <p:nvPr/>
          </p:nvSpPr>
          <p:spPr>
            <a:xfrm>
              <a:off x="777213" y="3938868"/>
              <a:ext cx="398892" cy="338554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8080</a:t>
              </a:r>
              <a:endParaRPr lang="it-IT" sz="1600" dirty="0"/>
            </a:p>
          </p:txBody>
        </p:sp>
      </p:grpSp>
      <p:cxnSp>
        <p:nvCxnSpPr>
          <p:cNvPr id="80" name="Connettore 4 79"/>
          <p:cNvCxnSpPr>
            <a:stCxn id="70" idx="4"/>
            <a:endCxn id="66" idx="3"/>
          </p:cNvCxnSpPr>
          <p:nvPr/>
        </p:nvCxnSpPr>
        <p:spPr>
          <a:xfrm rot="5400000">
            <a:off x="4114222" y="672601"/>
            <a:ext cx="692842" cy="6224306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988" y="2066268"/>
            <a:ext cx="1922637" cy="879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tangolo 13"/>
          <p:cNvSpPr/>
          <p:nvPr/>
        </p:nvSpPr>
        <p:spPr>
          <a:xfrm>
            <a:off x="685067" y="5222689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83" name="Rettangolo 82"/>
          <p:cNvSpPr/>
          <p:nvPr/>
        </p:nvSpPr>
        <p:spPr>
          <a:xfrm>
            <a:off x="6109307" y="2675394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87" name="Rettangolo 86"/>
          <p:cNvSpPr/>
          <p:nvPr/>
        </p:nvSpPr>
        <p:spPr>
          <a:xfrm>
            <a:off x="3382539" y="54720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60" name="Rettangolo 59"/>
          <p:cNvSpPr/>
          <p:nvPr/>
        </p:nvSpPr>
        <p:spPr>
          <a:xfrm>
            <a:off x="-17440" y="4928263"/>
            <a:ext cx="19559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MainCoapBasicLed</a:t>
            </a:r>
            <a:endParaRPr lang="en-GB" dirty="0"/>
          </a:p>
        </p:txBody>
      </p:sp>
      <p:grpSp>
        <p:nvGrpSpPr>
          <p:cNvPr id="94" name="Gruppo 93"/>
          <p:cNvGrpSpPr/>
          <p:nvPr/>
        </p:nvGrpSpPr>
        <p:grpSpPr>
          <a:xfrm>
            <a:off x="273745" y="1875261"/>
            <a:ext cx="2060035" cy="528045"/>
            <a:chOff x="273745" y="1875261"/>
            <a:chExt cx="2060035" cy="528045"/>
          </a:xfrm>
        </p:grpSpPr>
        <p:sp>
          <p:nvSpPr>
            <p:cNvPr id="95" name="Rettangolo arrotondato 94"/>
            <p:cNvSpPr/>
            <p:nvPr/>
          </p:nvSpPr>
          <p:spPr>
            <a:xfrm>
              <a:off x="273745" y="1909521"/>
              <a:ext cx="1362146" cy="298072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100" dirty="0" err="1"/>
                <a:t>ButtonAsGui</a:t>
              </a:r>
              <a:endParaRPr lang="it-IT" sz="1100" dirty="0"/>
            </a:p>
          </p:txBody>
        </p:sp>
        <p:sp>
          <p:nvSpPr>
            <p:cNvPr id="96" name="Rettangolo arrotondato 95"/>
            <p:cNvSpPr/>
            <p:nvPr/>
          </p:nvSpPr>
          <p:spPr>
            <a:xfrm>
              <a:off x="474690" y="2207593"/>
              <a:ext cx="927470" cy="19571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dirty="0" err="1"/>
                <a:t>IObservable</a:t>
              </a:r>
              <a:endParaRPr lang="it-IT" sz="1100" dirty="0"/>
            </a:p>
          </p:txBody>
        </p:sp>
        <p:pic>
          <p:nvPicPr>
            <p:cNvPr id="9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234" y="1875261"/>
              <a:ext cx="590546" cy="413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CasellaDiTesto 45"/>
          <p:cNvSpPr txBox="1"/>
          <p:nvPr/>
        </p:nvSpPr>
        <p:spPr>
          <a:xfrm>
            <a:off x="6776997" y="5285473"/>
            <a:ext cx="2023759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Front end server</a:t>
            </a:r>
          </a:p>
        </p:txBody>
      </p:sp>
    </p:spTree>
    <p:extLst>
      <p:ext uri="{BB962C8B-B14F-4D97-AF65-F5344CB8AC3E}">
        <p14:creationId xmlns:p14="http://schemas.microsoft.com/office/powerpoint/2010/main" val="162908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15472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106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755576" y="1011871"/>
            <a:ext cx="763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it.unibo.coap.examples</a:t>
            </a:r>
            <a:endParaRPr lang="en-GB" sz="1400" dirty="0"/>
          </a:p>
          <a:p>
            <a:r>
              <a:rPr lang="en-GB" sz="1400" dirty="0"/>
              <a:t>C:\Didattica2018Work\iss2018Lab\it.unibo.coap\src\it\unibo\coap\examples\ExampleCrossProxy.java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1031992" y="62068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 </a:t>
            </a:r>
            <a:endParaRPr lang="en-GB" dirty="0"/>
          </a:p>
        </p:txBody>
      </p:sp>
      <p:sp>
        <p:nvSpPr>
          <p:cNvPr id="6" name="Rettangolo 5"/>
          <p:cNvSpPr/>
          <p:nvPr/>
        </p:nvSpPr>
        <p:spPr>
          <a:xfrm>
            <a:off x="755576" y="1826768"/>
            <a:ext cx="6884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C:\Didattica2018Work\iss2018Lab\it.unibo.bls18\nodeCode\proxy.js</a:t>
            </a:r>
          </a:p>
        </p:txBody>
      </p:sp>
      <p:sp>
        <p:nvSpPr>
          <p:cNvPr id="7" name="Rettangolo 6"/>
          <p:cNvSpPr/>
          <p:nvPr/>
        </p:nvSpPr>
        <p:spPr>
          <a:xfrm>
            <a:off x="740804" y="2898303"/>
            <a:ext cx="3975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https://www.npmjs.com/package/ponte</a:t>
            </a:r>
          </a:p>
        </p:txBody>
      </p:sp>
      <p:sp>
        <p:nvSpPr>
          <p:cNvPr id="8" name="Rettangolo 7"/>
          <p:cNvSpPr/>
          <p:nvPr/>
        </p:nvSpPr>
        <p:spPr>
          <a:xfrm>
            <a:off x="703216" y="108576"/>
            <a:ext cx="37588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5400" dirty="0"/>
              <a:t>http to </a:t>
            </a:r>
            <a:r>
              <a:rPr lang="it-IT" sz="5400" dirty="0" err="1"/>
              <a:t>CoAP</a:t>
            </a:r>
            <a:endParaRPr lang="en-GB" sz="5400" dirty="0"/>
          </a:p>
        </p:txBody>
      </p:sp>
      <p:sp>
        <p:nvSpPr>
          <p:cNvPr id="9" name="Rettangolo 8"/>
          <p:cNvSpPr/>
          <p:nvPr/>
        </p:nvSpPr>
        <p:spPr>
          <a:xfrm>
            <a:off x="323528" y="3450941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C:\Didattica\Californium\californium\demo-apps\cf-benchmark\src\main\java\org\eclipse\californium\benchmark\BenchmarkServer.java</a:t>
            </a:r>
          </a:p>
        </p:txBody>
      </p:sp>
      <p:sp>
        <p:nvSpPr>
          <p:cNvPr id="10" name="Rettangolo 9"/>
          <p:cNvSpPr/>
          <p:nvPr/>
        </p:nvSpPr>
        <p:spPr>
          <a:xfrm>
            <a:off x="393064" y="4293096"/>
            <a:ext cx="8283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C:\Didattica2018Work\iss2018Lab\it.unibo.coap\src\it\unibo\coap\examples\CoapClientForLocal.java</a:t>
            </a:r>
          </a:p>
        </p:txBody>
      </p:sp>
    </p:spTree>
    <p:extLst>
      <p:ext uri="{BB962C8B-B14F-4D97-AF65-F5344CB8AC3E}">
        <p14:creationId xmlns:p14="http://schemas.microsoft.com/office/powerpoint/2010/main" val="17408293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107</a:t>
            </a:fld>
            <a:endParaRPr lang="it-IT"/>
          </a:p>
        </p:txBody>
      </p:sp>
      <p:pic>
        <p:nvPicPr>
          <p:cNvPr id="9218" name="Picture 2" descr="HTTP-to_CoAP Mapping Scenar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4524375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-to-CoAP proxy acting as (a) reverse proxy and (b) origin server.Â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861048"/>
            <a:ext cx="80962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6055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e 55"/>
          <p:cNvSpPr/>
          <p:nvPr/>
        </p:nvSpPr>
        <p:spPr>
          <a:xfrm>
            <a:off x="238375" y="4370867"/>
            <a:ext cx="3022189" cy="873919"/>
          </a:xfrm>
          <a:prstGeom prst="ellipse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FrontEnd</a:t>
            </a:r>
            <a:endParaRPr lang="en-GB" sz="1400" dirty="0"/>
          </a:p>
        </p:txBody>
      </p:sp>
      <p:sp>
        <p:nvSpPr>
          <p:cNvPr id="6" name="Ovale 5"/>
          <p:cNvSpPr/>
          <p:nvPr/>
        </p:nvSpPr>
        <p:spPr>
          <a:xfrm>
            <a:off x="4167233" y="536536"/>
            <a:ext cx="1990839" cy="144375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" name="Connettore 2 6"/>
          <p:cNvCxnSpPr/>
          <p:nvPr/>
        </p:nvCxnSpPr>
        <p:spPr>
          <a:xfrm flipH="1" flipV="1">
            <a:off x="5455640" y="562710"/>
            <a:ext cx="205440" cy="617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3721865" y="1050601"/>
            <a:ext cx="571277" cy="384613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1600" dirty="0"/>
              <a:t>5683</a:t>
            </a:r>
            <a:endParaRPr lang="it-IT" sz="1600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108</a:t>
            </a:fld>
            <a:endParaRPr lang="it-IT"/>
          </a:p>
        </p:txBody>
      </p:sp>
      <p:sp>
        <p:nvSpPr>
          <p:cNvPr id="4" name="Rettangolo arrotondato 3"/>
          <p:cNvSpPr/>
          <p:nvPr/>
        </p:nvSpPr>
        <p:spPr>
          <a:xfrm>
            <a:off x="4439373" y="1039706"/>
            <a:ext cx="1500094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ResourceModel</a:t>
            </a:r>
            <a:endParaRPr lang="it-IT" sz="1400" dirty="0"/>
          </a:p>
        </p:txBody>
      </p:sp>
      <p:cxnSp>
        <p:nvCxnSpPr>
          <p:cNvPr id="16" name="Connettore 4 15"/>
          <p:cNvCxnSpPr>
            <a:stCxn id="35" idx="3"/>
            <a:endCxn id="9" idx="2"/>
          </p:cNvCxnSpPr>
          <p:nvPr/>
        </p:nvCxnSpPr>
        <p:spPr>
          <a:xfrm flipV="1">
            <a:off x="2781087" y="1435214"/>
            <a:ext cx="1226417" cy="3372613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3391265" y="1690739"/>
            <a:ext cx="4980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  <a:p>
            <a:r>
              <a:rPr lang="it-IT" sz="1400" dirty="0"/>
              <a:t>Put</a:t>
            </a:r>
          </a:p>
          <a:p>
            <a:r>
              <a:rPr lang="it-IT" sz="1400" dirty="0"/>
              <a:t>Post</a:t>
            </a:r>
          </a:p>
          <a:p>
            <a:r>
              <a:rPr lang="it-IT" sz="1400" dirty="0"/>
              <a:t>…</a:t>
            </a:r>
            <a:endParaRPr lang="en-GB" sz="1400" dirty="0"/>
          </a:p>
        </p:txBody>
      </p:sp>
      <p:cxnSp>
        <p:nvCxnSpPr>
          <p:cNvPr id="18" name="Connettore 1 17"/>
          <p:cNvCxnSpPr/>
          <p:nvPr/>
        </p:nvCxnSpPr>
        <p:spPr>
          <a:xfrm flipH="1">
            <a:off x="3394295" y="280416"/>
            <a:ext cx="30725" cy="5808391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po 19"/>
          <p:cNvGrpSpPr/>
          <p:nvPr/>
        </p:nvGrpSpPr>
        <p:grpSpPr>
          <a:xfrm>
            <a:off x="6909789" y="844207"/>
            <a:ext cx="914400" cy="914400"/>
            <a:chOff x="7998922" y="2800130"/>
            <a:chExt cx="914400" cy="914400"/>
          </a:xfrm>
        </p:grpSpPr>
        <p:grpSp>
          <p:nvGrpSpPr>
            <p:cNvPr id="21" name="Gruppo 20"/>
            <p:cNvGrpSpPr/>
            <p:nvPr/>
          </p:nvGrpSpPr>
          <p:grpSpPr>
            <a:xfrm>
              <a:off x="7998922" y="2800130"/>
              <a:ext cx="914400" cy="914400"/>
              <a:chOff x="411929" y="778914"/>
              <a:chExt cx="914400" cy="914400"/>
            </a:xfrm>
          </p:grpSpPr>
          <p:sp>
            <p:nvSpPr>
              <p:cNvPr id="23" name="Nuvola 22"/>
              <p:cNvSpPr/>
              <p:nvPr/>
            </p:nvSpPr>
            <p:spPr>
              <a:xfrm>
                <a:off x="411929" y="778914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CasellaDiTesto 23"/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22" name="CasellaDiTesto 21"/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grpSp>
        <p:nvGrpSpPr>
          <p:cNvPr id="27" name="Gruppo 26"/>
          <p:cNvGrpSpPr/>
          <p:nvPr/>
        </p:nvGrpSpPr>
        <p:grpSpPr>
          <a:xfrm>
            <a:off x="6041129" y="1706859"/>
            <a:ext cx="788824" cy="272100"/>
            <a:chOff x="346851" y="5561985"/>
            <a:chExt cx="788824" cy="272100"/>
          </a:xfrm>
        </p:grpSpPr>
        <p:sp>
          <p:nvSpPr>
            <p:cNvPr id="28" name="Figura a mano libera 27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9" name="Connettore 2 28"/>
            <p:cNvCxnSpPr>
              <a:stCxn id="28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ttangolo 29"/>
          <p:cNvSpPr/>
          <p:nvPr/>
        </p:nvSpPr>
        <p:spPr>
          <a:xfrm>
            <a:off x="6426046" y="1874092"/>
            <a:ext cx="597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event</a:t>
            </a:r>
          </a:p>
        </p:txBody>
      </p:sp>
      <p:sp>
        <p:nvSpPr>
          <p:cNvPr id="31" name="CasellaDiTesto 30"/>
          <p:cNvSpPr txBox="1"/>
          <p:nvPr/>
        </p:nvSpPr>
        <p:spPr>
          <a:xfrm>
            <a:off x="297298" y="2722947"/>
            <a:ext cx="6974410" cy="646331"/>
          </a:xfrm>
          <a:prstGeom prst="rect">
            <a:avLst/>
          </a:prstGeom>
          <a:solidFill>
            <a:srgbClr val="F1FFC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make</a:t>
            </a:r>
            <a:r>
              <a:rPr lang="it-IT" dirty="0"/>
              <a:t> </a:t>
            </a:r>
            <a:r>
              <a:rPr lang="it-IT" dirty="0" err="1"/>
              <a:t>reference</a:t>
            </a:r>
            <a:r>
              <a:rPr lang="it-IT" dirty="0"/>
              <a:t> to the </a:t>
            </a:r>
            <a:r>
              <a:rPr lang="it-IT" dirty="0" err="1"/>
              <a:t>resource</a:t>
            </a:r>
            <a:r>
              <a:rPr lang="it-IT" dirty="0"/>
              <a:t> model(s) </a:t>
            </a:r>
            <a:r>
              <a:rPr lang="it-IT" dirty="0" err="1"/>
              <a:t>through</a:t>
            </a:r>
            <a:r>
              <a:rPr lang="it-IT" dirty="0"/>
              <a:t> a </a:t>
            </a:r>
            <a:r>
              <a:rPr lang="it-IT" dirty="0" err="1"/>
              <a:t>RESTful</a:t>
            </a:r>
            <a:r>
              <a:rPr lang="it-IT" dirty="0"/>
              <a:t> </a:t>
            </a:r>
            <a:r>
              <a:rPr lang="it-IT" dirty="0" err="1"/>
              <a:t>interface</a:t>
            </a:r>
            <a:endParaRPr lang="it-IT" dirty="0"/>
          </a:p>
          <a:p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particular</a:t>
            </a:r>
            <a:r>
              <a:rPr lang="it-IT" dirty="0"/>
              <a:t> </a:t>
            </a:r>
            <a:r>
              <a:rPr lang="it-IT" dirty="0" err="1"/>
              <a:t>instance</a:t>
            </a:r>
            <a:r>
              <a:rPr lang="it-IT" dirty="0"/>
              <a:t>  of  </a:t>
            </a:r>
            <a:r>
              <a:rPr lang="it-IT" dirty="0" err="1"/>
              <a:t>message-passing</a:t>
            </a:r>
            <a:r>
              <a:rPr lang="it-IT" dirty="0"/>
              <a:t> </a:t>
            </a:r>
            <a:r>
              <a:rPr lang="it-IT" dirty="0" err="1"/>
              <a:t>interaction</a:t>
            </a:r>
            <a:endParaRPr lang="en-GB" dirty="0"/>
          </a:p>
        </p:txBody>
      </p:sp>
      <p:sp>
        <p:nvSpPr>
          <p:cNvPr id="35" name="Rettangolo arrotondato 34"/>
          <p:cNvSpPr/>
          <p:nvPr/>
        </p:nvSpPr>
        <p:spPr>
          <a:xfrm>
            <a:off x="717851" y="4555799"/>
            <a:ext cx="2063236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BlsApplicationLogic</a:t>
            </a:r>
            <a:endParaRPr lang="it-IT" sz="1400" dirty="0"/>
          </a:p>
        </p:txBody>
      </p:sp>
      <p:sp>
        <p:nvSpPr>
          <p:cNvPr id="41" name="Ovale 40"/>
          <p:cNvSpPr/>
          <p:nvPr/>
        </p:nvSpPr>
        <p:spPr>
          <a:xfrm>
            <a:off x="179512" y="220736"/>
            <a:ext cx="2334112" cy="87391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(Remote)</a:t>
            </a:r>
          </a:p>
          <a:p>
            <a:pPr algn="ctr"/>
            <a:r>
              <a:rPr lang="en-GB" sz="1400" dirty="0" err="1"/>
              <a:t>ResourceObserver</a:t>
            </a:r>
            <a:endParaRPr lang="en-GB" sz="1400" dirty="0"/>
          </a:p>
        </p:txBody>
      </p:sp>
      <p:cxnSp>
        <p:nvCxnSpPr>
          <p:cNvPr id="43" name="Connettore 2 42"/>
          <p:cNvCxnSpPr>
            <a:stCxn id="4" idx="3"/>
            <a:endCxn id="23" idx="2"/>
          </p:cNvCxnSpPr>
          <p:nvPr/>
        </p:nvCxnSpPr>
        <p:spPr>
          <a:xfrm>
            <a:off x="5939467" y="1291734"/>
            <a:ext cx="973158" cy="967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4 43"/>
          <p:cNvCxnSpPr>
            <a:stCxn id="41" idx="6"/>
            <a:endCxn id="9" idx="0"/>
          </p:cNvCxnSpPr>
          <p:nvPr/>
        </p:nvCxnSpPr>
        <p:spPr>
          <a:xfrm>
            <a:off x="2513624" y="657696"/>
            <a:ext cx="1493880" cy="392905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/>
          <p:cNvSpPr txBox="1"/>
          <p:nvPr/>
        </p:nvSpPr>
        <p:spPr>
          <a:xfrm>
            <a:off x="2513624" y="700259"/>
            <a:ext cx="448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</p:txBody>
      </p:sp>
      <p:sp>
        <p:nvSpPr>
          <p:cNvPr id="49" name="Ovale 48"/>
          <p:cNvSpPr/>
          <p:nvPr/>
        </p:nvSpPr>
        <p:spPr>
          <a:xfrm>
            <a:off x="4609852" y="5373216"/>
            <a:ext cx="2519924" cy="873919"/>
          </a:xfrm>
          <a:prstGeom prst="ellipse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Application </a:t>
            </a:r>
            <a:r>
              <a:rPr lang="en-GB" sz="1400" dirty="0" err="1"/>
              <a:t>FrontEnd</a:t>
            </a:r>
            <a:endParaRPr lang="en-GB" sz="1400" dirty="0"/>
          </a:p>
          <a:p>
            <a:pPr algn="ctr"/>
            <a:r>
              <a:rPr lang="it-IT" sz="1400" dirty="0"/>
              <a:t>(</a:t>
            </a:r>
            <a:r>
              <a:rPr lang="en-GB" sz="1400" dirty="0" err="1"/>
              <a:t>ResourceObserver</a:t>
            </a:r>
            <a:r>
              <a:rPr lang="en-GB" sz="1400" dirty="0"/>
              <a:t>)</a:t>
            </a:r>
          </a:p>
        </p:txBody>
      </p:sp>
      <p:cxnSp>
        <p:nvCxnSpPr>
          <p:cNvPr id="50" name="Connettore 4 49"/>
          <p:cNvCxnSpPr>
            <a:stCxn id="49" idx="2"/>
            <a:endCxn id="35" idx="2"/>
          </p:cNvCxnSpPr>
          <p:nvPr/>
        </p:nvCxnSpPr>
        <p:spPr>
          <a:xfrm rot="10800000">
            <a:off x="1749470" y="5059856"/>
            <a:ext cx="2860383" cy="750321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tangolo arrotondato 63"/>
          <p:cNvSpPr/>
          <p:nvPr/>
        </p:nvSpPr>
        <p:spPr>
          <a:xfrm>
            <a:off x="7129776" y="3309399"/>
            <a:ext cx="1633681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66" name="Connettore 4 65"/>
          <p:cNvCxnSpPr>
            <a:stCxn id="4" idx="2"/>
            <a:endCxn id="64" idx="0"/>
          </p:cNvCxnSpPr>
          <p:nvPr/>
        </p:nvCxnSpPr>
        <p:spPr>
          <a:xfrm rot="16200000" flipH="1">
            <a:off x="5685200" y="1047981"/>
            <a:ext cx="1765637" cy="275719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4 69"/>
          <p:cNvCxnSpPr>
            <a:stCxn id="49" idx="6"/>
            <a:endCxn id="64" idx="2"/>
          </p:cNvCxnSpPr>
          <p:nvPr/>
        </p:nvCxnSpPr>
        <p:spPr>
          <a:xfrm flipV="1">
            <a:off x="7129776" y="3813455"/>
            <a:ext cx="816841" cy="199672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4 71"/>
          <p:cNvCxnSpPr>
            <a:stCxn id="56" idx="6"/>
            <a:endCxn id="64" idx="2"/>
          </p:cNvCxnSpPr>
          <p:nvPr/>
        </p:nvCxnSpPr>
        <p:spPr>
          <a:xfrm flipV="1">
            <a:off x="3260564" y="3813455"/>
            <a:ext cx="4686053" cy="99437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tangolo 72"/>
          <p:cNvSpPr/>
          <p:nvPr/>
        </p:nvSpPr>
        <p:spPr>
          <a:xfrm>
            <a:off x="5661080" y="4551083"/>
            <a:ext cx="877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subscribe</a:t>
            </a:r>
          </a:p>
        </p:txBody>
      </p:sp>
      <p:sp>
        <p:nvSpPr>
          <p:cNvPr id="74" name="Rettangolo 73"/>
          <p:cNvSpPr/>
          <p:nvPr/>
        </p:nvSpPr>
        <p:spPr>
          <a:xfrm>
            <a:off x="7037411" y="5203288"/>
            <a:ext cx="877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subscribe</a:t>
            </a:r>
          </a:p>
        </p:txBody>
      </p:sp>
      <p:sp>
        <p:nvSpPr>
          <p:cNvPr id="75" name="Rettangolo 74"/>
          <p:cNvSpPr/>
          <p:nvPr/>
        </p:nvSpPr>
        <p:spPr>
          <a:xfrm>
            <a:off x="8046594" y="2850248"/>
            <a:ext cx="716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publish</a:t>
            </a:r>
          </a:p>
        </p:txBody>
      </p:sp>
      <p:cxnSp>
        <p:nvCxnSpPr>
          <p:cNvPr id="77" name="Connettore 2 76"/>
          <p:cNvCxnSpPr/>
          <p:nvPr/>
        </p:nvCxnSpPr>
        <p:spPr>
          <a:xfrm flipH="1" flipV="1">
            <a:off x="1763688" y="223152"/>
            <a:ext cx="205440" cy="617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4576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4114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impact of software</a:t>
            </a:r>
            <a:endParaRPr lang="en-GB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i="1" dirty="0" err="1"/>
              <a:t>IoT</a:t>
            </a:r>
            <a:r>
              <a:rPr lang="en-GB" i="1" dirty="0"/>
              <a:t> is changing such fundamentals of software application that the traditional programming language constructs and principles are </a:t>
            </a:r>
            <a:r>
              <a:rPr lang="en-GB" i="1" dirty="0">
                <a:solidFill>
                  <a:srgbClr val="00B0F0"/>
                </a:solidFill>
              </a:rPr>
              <a:t>becoming impediments</a:t>
            </a:r>
            <a:r>
              <a:rPr lang="en-GB" i="1" dirty="0" smtClean="0"/>
              <a:t>.</a:t>
            </a:r>
          </a:p>
          <a:p>
            <a:r>
              <a:rPr lang="en-GB" dirty="0"/>
              <a:t>Language is the vehicle of thoughts. </a:t>
            </a:r>
            <a:r>
              <a:rPr lang="en-GB" dirty="0" smtClean="0"/>
              <a:t> </a:t>
            </a:r>
            <a:endParaRPr lang="en-GB" dirty="0" smtClean="0"/>
          </a:p>
          <a:p>
            <a:r>
              <a:rPr lang="en-GB" dirty="0" smtClean="0"/>
              <a:t>IOT </a:t>
            </a:r>
            <a:r>
              <a:rPr lang="en-GB" dirty="0" smtClean="0"/>
              <a:t>applications are </a:t>
            </a:r>
            <a:r>
              <a:rPr lang="en-GB" dirty="0"/>
              <a:t> </a:t>
            </a:r>
            <a:r>
              <a:rPr lang="en-GB" b="1" i="1" dirty="0">
                <a:solidFill>
                  <a:srgbClr val="C00000"/>
                </a:solidFill>
              </a:rPr>
              <a:t>parallel</a:t>
            </a:r>
            <a:r>
              <a:rPr lang="en-GB" dirty="0">
                <a:solidFill>
                  <a:srgbClr val="C00000"/>
                </a:solidFill>
              </a:rPr>
              <a:t>, </a:t>
            </a:r>
            <a:r>
              <a:rPr lang="en-GB" b="1" i="1" dirty="0">
                <a:solidFill>
                  <a:srgbClr val="C00000"/>
                </a:solidFill>
              </a:rPr>
              <a:t>asynchronous</a:t>
            </a:r>
            <a:r>
              <a:rPr lang="en-GB" dirty="0"/>
              <a:t> and </a:t>
            </a:r>
            <a:r>
              <a:rPr lang="en-GB" b="1" i="1" dirty="0">
                <a:solidFill>
                  <a:srgbClr val="C00000"/>
                </a:solidFill>
              </a:rPr>
              <a:t>distributed</a:t>
            </a:r>
            <a:r>
              <a:rPr lang="en-GB" dirty="0"/>
              <a:t>, not sequential, synchronous or centralized</a:t>
            </a:r>
            <a:r>
              <a:rPr lang="en-GB" dirty="0" smtClean="0"/>
              <a:t>.</a:t>
            </a: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5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110</a:t>
            </a:fld>
            <a:endParaRPr lang="it-IT"/>
          </a:p>
        </p:txBody>
      </p:sp>
      <p:grpSp>
        <p:nvGrpSpPr>
          <p:cNvPr id="13" name="Gruppo 12"/>
          <p:cNvGrpSpPr/>
          <p:nvPr/>
        </p:nvGrpSpPr>
        <p:grpSpPr>
          <a:xfrm>
            <a:off x="6189979" y="2491386"/>
            <a:ext cx="180020" cy="456728"/>
            <a:chOff x="7020272" y="1376336"/>
            <a:chExt cx="180020" cy="456728"/>
          </a:xfrm>
        </p:grpSpPr>
        <p:sp>
          <p:nvSpPr>
            <p:cNvPr id="10" name="Triangolo isoscele 9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ttore 1 11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ttangolo arrotondato 29"/>
          <p:cNvSpPr/>
          <p:nvPr/>
        </p:nvSpPr>
        <p:spPr>
          <a:xfrm>
            <a:off x="5043640" y="2953393"/>
            <a:ext cx="2664296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SomeResourceGofObserver</a:t>
            </a:r>
            <a:endParaRPr lang="en-GB" sz="1600" dirty="0"/>
          </a:p>
        </p:txBody>
      </p:sp>
      <p:sp>
        <p:nvSpPr>
          <p:cNvPr id="34" name="Rettangolo arrotondato 33"/>
          <p:cNvSpPr/>
          <p:nvPr/>
        </p:nvSpPr>
        <p:spPr>
          <a:xfrm>
            <a:off x="5153004" y="1843314"/>
            <a:ext cx="2388858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ResourceLocalObserver</a:t>
            </a:r>
            <a:endParaRPr lang="en-GB" sz="1400" dirty="0"/>
          </a:p>
        </p:txBody>
      </p:sp>
      <p:sp>
        <p:nvSpPr>
          <p:cNvPr id="41" name="Rettangolo 40"/>
          <p:cNvSpPr/>
          <p:nvPr/>
        </p:nvSpPr>
        <p:spPr>
          <a:xfrm>
            <a:off x="5184080" y="1504760"/>
            <a:ext cx="2191818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/>
              <a:t>IResourceLocalObserver</a:t>
            </a:r>
            <a:endParaRPr lang="en-GB" sz="1600" dirty="0"/>
          </a:p>
        </p:txBody>
      </p:sp>
      <p:sp>
        <p:nvSpPr>
          <p:cNvPr id="86" name="Rettangolo arrotondato 85"/>
          <p:cNvSpPr/>
          <p:nvPr/>
        </p:nvSpPr>
        <p:spPr>
          <a:xfrm>
            <a:off x="2575507" y="873753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grpSp>
        <p:nvGrpSpPr>
          <p:cNvPr id="5" name="Gruppo 4"/>
          <p:cNvGrpSpPr/>
          <p:nvPr/>
        </p:nvGrpSpPr>
        <p:grpSpPr>
          <a:xfrm>
            <a:off x="1798199" y="1340100"/>
            <a:ext cx="2388858" cy="2249160"/>
            <a:chOff x="1798199" y="1340100"/>
            <a:chExt cx="2388858" cy="2249160"/>
          </a:xfrm>
        </p:grpSpPr>
        <p:sp>
          <p:nvSpPr>
            <p:cNvPr id="4" name="Rettangolo arrotondato 3"/>
            <p:cNvSpPr/>
            <p:nvPr/>
          </p:nvSpPr>
          <p:spPr>
            <a:xfrm>
              <a:off x="2005349" y="2941188"/>
              <a:ext cx="1807132" cy="64807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SomeResource</a:t>
              </a:r>
              <a:endParaRPr lang="en-GB" dirty="0"/>
            </a:p>
          </p:txBody>
        </p:sp>
        <p:sp>
          <p:nvSpPr>
            <p:cNvPr id="9" name="Rettangolo arrotondato 8"/>
            <p:cNvSpPr/>
            <p:nvPr/>
          </p:nvSpPr>
          <p:spPr>
            <a:xfrm>
              <a:off x="1798199" y="1796828"/>
              <a:ext cx="2388858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CoapGofObservableResource</a:t>
              </a:r>
              <a:endParaRPr lang="en-GB" sz="1400" dirty="0"/>
            </a:p>
          </p:txBody>
        </p:sp>
        <p:grpSp>
          <p:nvGrpSpPr>
            <p:cNvPr id="14" name="Gruppo 13"/>
            <p:cNvGrpSpPr/>
            <p:nvPr/>
          </p:nvGrpSpPr>
          <p:grpSpPr>
            <a:xfrm>
              <a:off x="2760335" y="2484460"/>
              <a:ext cx="180020" cy="456728"/>
              <a:chOff x="7020272" y="1376336"/>
              <a:chExt cx="180020" cy="456728"/>
            </a:xfrm>
          </p:grpSpPr>
          <p:sp>
            <p:nvSpPr>
              <p:cNvPr id="15" name="Triangolo isoscele 14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ttore 1 15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ttangolo 7"/>
            <p:cNvSpPr/>
            <p:nvPr/>
          </p:nvSpPr>
          <p:spPr>
            <a:xfrm>
              <a:off x="1798199" y="1458274"/>
              <a:ext cx="1231234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sz="1600" dirty="0" err="1"/>
                <a:t>IResourceIot</a:t>
              </a:r>
              <a:endParaRPr lang="en-GB" sz="1600" dirty="0"/>
            </a:p>
          </p:txBody>
        </p:sp>
        <p:grpSp>
          <p:nvGrpSpPr>
            <p:cNvPr id="87" name="Gruppo 86"/>
            <p:cNvGrpSpPr/>
            <p:nvPr/>
          </p:nvGrpSpPr>
          <p:grpSpPr>
            <a:xfrm>
              <a:off x="3341760" y="1340100"/>
              <a:ext cx="180020" cy="456728"/>
              <a:chOff x="7020272" y="1376336"/>
              <a:chExt cx="180020" cy="456728"/>
            </a:xfrm>
          </p:grpSpPr>
          <p:sp>
            <p:nvSpPr>
              <p:cNvPr id="88" name="Triangolo isoscele 87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9" name="Connettore 1 88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0" name="Connettore 4 19"/>
          <p:cNvCxnSpPr/>
          <p:nvPr/>
        </p:nvCxnSpPr>
        <p:spPr>
          <a:xfrm>
            <a:off x="3812481" y="3265224"/>
            <a:ext cx="1231159" cy="1220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/>
          <p:cNvSpPr/>
          <p:nvPr/>
        </p:nvSpPr>
        <p:spPr>
          <a:xfrm>
            <a:off x="3899424" y="3336214"/>
            <a:ext cx="702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update</a:t>
            </a:r>
          </a:p>
        </p:txBody>
      </p:sp>
      <p:grpSp>
        <p:nvGrpSpPr>
          <p:cNvPr id="23" name="Gruppo 22"/>
          <p:cNvGrpSpPr/>
          <p:nvPr/>
        </p:nvGrpSpPr>
        <p:grpSpPr>
          <a:xfrm>
            <a:off x="6919112" y="3646555"/>
            <a:ext cx="788824" cy="272100"/>
            <a:chOff x="346851" y="5561985"/>
            <a:chExt cx="788824" cy="272100"/>
          </a:xfrm>
        </p:grpSpPr>
        <p:sp>
          <p:nvSpPr>
            <p:cNvPr id="24" name="Figura a mano libera 23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5" name="Connettore 2 24"/>
            <p:cNvCxnSpPr>
              <a:stCxn id="24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ttangolo 25"/>
          <p:cNvSpPr/>
          <p:nvPr/>
        </p:nvSpPr>
        <p:spPr>
          <a:xfrm>
            <a:off x="7126633" y="3853647"/>
            <a:ext cx="8120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usercmd</a:t>
            </a:r>
            <a:endParaRPr lang="en-GB" sz="1400" dirty="0"/>
          </a:p>
        </p:txBody>
      </p:sp>
      <p:grpSp>
        <p:nvGrpSpPr>
          <p:cNvPr id="27" name="Gruppo 26"/>
          <p:cNvGrpSpPr/>
          <p:nvPr/>
        </p:nvGrpSpPr>
        <p:grpSpPr>
          <a:xfrm>
            <a:off x="44721" y="2792236"/>
            <a:ext cx="914400" cy="914400"/>
            <a:chOff x="411929" y="778914"/>
            <a:chExt cx="914400" cy="914400"/>
          </a:xfrm>
        </p:grpSpPr>
        <p:sp>
          <p:nvSpPr>
            <p:cNvPr id="28" name="Nuvola 27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CasellaDiTesto 28"/>
            <p:cNvSpPr txBox="1"/>
            <p:nvPr/>
          </p:nvSpPr>
          <p:spPr>
            <a:xfrm>
              <a:off x="520914" y="1074008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cxnSp>
        <p:nvCxnSpPr>
          <p:cNvPr id="31" name="Connettore 4 30"/>
          <p:cNvCxnSpPr>
            <a:stCxn id="28" idx="0"/>
          </p:cNvCxnSpPr>
          <p:nvPr/>
        </p:nvCxnSpPr>
        <p:spPr>
          <a:xfrm>
            <a:off x="958359" y="3249436"/>
            <a:ext cx="1046990" cy="1578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tangolo 31"/>
          <p:cNvSpPr/>
          <p:nvPr/>
        </p:nvSpPr>
        <p:spPr>
          <a:xfrm>
            <a:off x="959121" y="3203702"/>
            <a:ext cx="810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setValue</a:t>
            </a:r>
            <a:endParaRPr lang="en-GB" sz="1400" dirty="0"/>
          </a:p>
        </p:txBody>
      </p:sp>
      <p:grpSp>
        <p:nvGrpSpPr>
          <p:cNvPr id="39" name="Gruppo 38"/>
          <p:cNvGrpSpPr/>
          <p:nvPr/>
        </p:nvGrpSpPr>
        <p:grpSpPr>
          <a:xfrm>
            <a:off x="7998922" y="2800130"/>
            <a:ext cx="914400" cy="914400"/>
            <a:chOff x="411929" y="778914"/>
            <a:chExt cx="914400" cy="914400"/>
          </a:xfrm>
        </p:grpSpPr>
        <p:sp>
          <p:nvSpPr>
            <p:cNvPr id="40" name="Nuvola 3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CasellaDiTesto 41"/>
            <p:cNvSpPr txBox="1"/>
            <p:nvPr/>
          </p:nvSpPr>
          <p:spPr>
            <a:xfrm>
              <a:off x="539551" y="102936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cxnSp>
        <p:nvCxnSpPr>
          <p:cNvPr id="43" name="Connettore 4 42"/>
          <p:cNvCxnSpPr>
            <a:stCxn id="30" idx="3"/>
            <a:endCxn id="40" idx="2"/>
          </p:cNvCxnSpPr>
          <p:nvPr/>
        </p:nvCxnSpPr>
        <p:spPr>
          <a:xfrm flipV="1">
            <a:off x="7707936" y="3257330"/>
            <a:ext cx="293822" cy="2009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sellaDiTesto 43"/>
          <p:cNvSpPr txBox="1"/>
          <p:nvPr/>
        </p:nvSpPr>
        <p:spPr>
          <a:xfrm>
            <a:off x="8126544" y="3004411"/>
            <a:ext cx="779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PHYSICAL</a:t>
            </a:r>
          </a:p>
          <a:p>
            <a:r>
              <a:rPr lang="it-IT" sz="1200" dirty="0"/>
              <a:t>DEVICE</a:t>
            </a:r>
            <a:endParaRPr lang="en-GB" sz="1200" dirty="0"/>
          </a:p>
        </p:txBody>
      </p:sp>
      <p:sp>
        <p:nvSpPr>
          <p:cNvPr id="45" name="Rettangolo arrotondato 44"/>
          <p:cNvSpPr/>
          <p:nvPr/>
        </p:nvSpPr>
        <p:spPr>
          <a:xfrm>
            <a:off x="5545711" y="4272091"/>
            <a:ext cx="1633681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46" name="Connettore 4 45"/>
          <p:cNvCxnSpPr>
            <a:stCxn id="30" idx="2"/>
            <a:endCxn id="45" idx="0"/>
          </p:cNvCxnSpPr>
          <p:nvPr/>
        </p:nvCxnSpPr>
        <p:spPr>
          <a:xfrm rot="5400000">
            <a:off x="6033857" y="3930160"/>
            <a:ext cx="670626" cy="13236"/>
          </a:xfrm>
          <a:prstGeom prst="bentConnector3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71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  <p:bldP spid="41" grpId="0" animBg="1"/>
      <p:bldP spid="86" grpId="0" animBg="1"/>
      <p:bldP spid="21" grpId="0"/>
      <p:bldP spid="26" grpId="0"/>
      <p:bldP spid="32" grpId="0"/>
      <p:bldP spid="4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e 50"/>
          <p:cNvSpPr/>
          <p:nvPr/>
        </p:nvSpPr>
        <p:spPr>
          <a:xfrm>
            <a:off x="1270084" y="475361"/>
            <a:ext cx="6984776" cy="40320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111</a:t>
            </a:fld>
            <a:endParaRPr lang="it-IT"/>
          </a:p>
        </p:txBody>
      </p:sp>
      <p:grpSp>
        <p:nvGrpSpPr>
          <p:cNvPr id="28" name="Gruppo 27"/>
          <p:cNvGrpSpPr/>
          <p:nvPr/>
        </p:nvGrpSpPr>
        <p:grpSpPr>
          <a:xfrm>
            <a:off x="44721" y="2792236"/>
            <a:ext cx="914400" cy="914400"/>
            <a:chOff x="411929" y="778914"/>
            <a:chExt cx="914400" cy="914400"/>
          </a:xfrm>
        </p:grpSpPr>
        <p:sp>
          <p:nvSpPr>
            <p:cNvPr id="20" name="Nuvola 1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520914" y="1074008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cxnSp>
        <p:nvCxnSpPr>
          <p:cNvPr id="26" name="Connettore 4 25"/>
          <p:cNvCxnSpPr>
            <a:stCxn id="20" idx="0"/>
            <a:endCxn id="4" idx="1"/>
          </p:cNvCxnSpPr>
          <p:nvPr/>
        </p:nvCxnSpPr>
        <p:spPr>
          <a:xfrm>
            <a:off x="958359" y="3249436"/>
            <a:ext cx="1046990" cy="1578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28"/>
          <p:cNvSpPr/>
          <p:nvPr/>
        </p:nvSpPr>
        <p:spPr>
          <a:xfrm>
            <a:off x="959121" y="3203702"/>
            <a:ext cx="810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setValue</a:t>
            </a:r>
            <a:endParaRPr lang="en-GB" sz="1400" dirty="0"/>
          </a:p>
        </p:txBody>
      </p:sp>
      <p:grpSp>
        <p:nvGrpSpPr>
          <p:cNvPr id="47" name="Gruppo 46"/>
          <p:cNvGrpSpPr/>
          <p:nvPr/>
        </p:nvGrpSpPr>
        <p:grpSpPr>
          <a:xfrm>
            <a:off x="7566259" y="3228279"/>
            <a:ext cx="788824" cy="272100"/>
            <a:chOff x="346851" y="5561985"/>
            <a:chExt cx="788824" cy="272100"/>
          </a:xfrm>
        </p:grpSpPr>
        <p:sp>
          <p:nvSpPr>
            <p:cNvPr id="48" name="Figura a mano libera 47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9" name="Connettore 2 48"/>
            <p:cNvCxnSpPr>
              <a:stCxn id="48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ttangolo 49"/>
          <p:cNvSpPr/>
          <p:nvPr/>
        </p:nvSpPr>
        <p:spPr>
          <a:xfrm>
            <a:off x="7773780" y="3435371"/>
            <a:ext cx="8120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usercmd</a:t>
            </a:r>
            <a:endParaRPr lang="en-GB" sz="1400" dirty="0"/>
          </a:p>
        </p:txBody>
      </p:sp>
      <p:grpSp>
        <p:nvGrpSpPr>
          <p:cNvPr id="52" name="Gruppo 51"/>
          <p:cNvGrpSpPr/>
          <p:nvPr/>
        </p:nvGrpSpPr>
        <p:grpSpPr>
          <a:xfrm>
            <a:off x="438998" y="4779490"/>
            <a:ext cx="1357223" cy="735191"/>
            <a:chOff x="1115616" y="1192197"/>
            <a:chExt cx="1656184" cy="94065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3" name="Rettangolo arrotondato 52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>
                  <a:solidFill>
                    <a:srgbClr val="C00000"/>
                  </a:solidFill>
                </a:rPr>
                <a:t>CoAp</a:t>
              </a:r>
              <a:r>
                <a:rPr lang="it-IT" sz="1600" b="1" dirty="0">
                  <a:solidFill>
                    <a:srgbClr val="C00000"/>
                  </a:solidFill>
                </a:rPr>
                <a:t> client</a:t>
              </a:r>
            </a:p>
          </p:txBody>
        </p:sp>
        <p:cxnSp>
          <p:nvCxnSpPr>
            <p:cNvPr id="54" name="Connettore 2 53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55" name="CasellaDiTesto 54"/>
          <p:cNvSpPr txBox="1"/>
          <p:nvPr/>
        </p:nvSpPr>
        <p:spPr>
          <a:xfrm>
            <a:off x="2153339" y="4788830"/>
            <a:ext cx="47481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b="1" dirty="0"/>
              <a:t>GET</a:t>
            </a:r>
          </a:p>
        </p:txBody>
      </p:sp>
      <p:sp>
        <p:nvSpPr>
          <p:cNvPr id="60" name="CasellaDiTesto 59"/>
          <p:cNvSpPr txBox="1"/>
          <p:nvPr/>
        </p:nvSpPr>
        <p:spPr>
          <a:xfrm>
            <a:off x="2146927" y="5262653"/>
            <a:ext cx="481222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/>
              <a:t>PUT</a:t>
            </a:r>
          </a:p>
        </p:txBody>
      </p:sp>
      <p:cxnSp>
        <p:nvCxnSpPr>
          <p:cNvPr id="63" name="Connettore 4 62"/>
          <p:cNvCxnSpPr>
            <a:stCxn id="53" idx="3"/>
            <a:endCxn id="51" idx="4"/>
          </p:cNvCxnSpPr>
          <p:nvPr/>
        </p:nvCxnSpPr>
        <p:spPr>
          <a:xfrm flipV="1">
            <a:off x="1796221" y="4507410"/>
            <a:ext cx="2966251" cy="641456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4 70"/>
          <p:cNvCxnSpPr>
            <a:stCxn id="51" idx="4"/>
            <a:endCxn id="4" idx="2"/>
          </p:cNvCxnSpPr>
          <p:nvPr/>
        </p:nvCxnSpPr>
        <p:spPr>
          <a:xfrm rot="5400000" flipH="1">
            <a:off x="3376619" y="3121557"/>
            <a:ext cx="918150" cy="1853557"/>
          </a:xfrm>
          <a:prstGeom prst="bentConnector3">
            <a:avLst>
              <a:gd name="adj1" fmla="val 43937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tangolo arrotondato 81"/>
          <p:cNvSpPr/>
          <p:nvPr/>
        </p:nvSpPr>
        <p:spPr>
          <a:xfrm>
            <a:off x="5558946" y="4942718"/>
            <a:ext cx="1633681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84" name="Connettore 4 83"/>
          <p:cNvCxnSpPr>
            <a:stCxn id="30" idx="2"/>
            <a:endCxn id="82" idx="0"/>
          </p:cNvCxnSpPr>
          <p:nvPr/>
        </p:nvCxnSpPr>
        <p:spPr>
          <a:xfrm rot="5400000">
            <a:off x="5705162" y="4272091"/>
            <a:ext cx="1341253" cy="1"/>
          </a:xfrm>
          <a:prstGeom prst="bentConnector3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/>
          <p:cNvGrpSpPr/>
          <p:nvPr/>
        </p:nvGrpSpPr>
        <p:grpSpPr>
          <a:xfrm>
            <a:off x="1798199" y="873753"/>
            <a:ext cx="5909737" cy="3059303"/>
            <a:chOff x="1798199" y="873753"/>
            <a:chExt cx="5909737" cy="3059303"/>
          </a:xfrm>
        </p:grpSpPr>
        <p:sp>
          <p:nvSpPr>
            <p:cNvPr id="4" name="Rettangolo arrotondato 3"/>
            <p:cNvSpPr/>
            <p:nvPr/>
          </p:nvSpPr>
          <p:spPr>
            <a:xfrm>
              <a:off x="2005349" y="2941188"/>
              <a:ext cx="1807132" cy="64807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ButtonResource</a:t>
              </a:r>
              <a:endParaRPr lang="en-GB" dirty="0"/>
            </a:p>
          </p:txBody>
        </p:sp>
        <p:sp>
          <p:nvSpPr>
            <p:cNvPr id="9" name="Rettangolo arrotondato 8"/>
            <p:cNvSpPr/>
            <p:nvPr/>
          </p:nvSpPr>
          <p:spPr>
            <a:xfrm>
              <a:off x="1798199" y="1796828"/>
              <a:ext cx="2388858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CoapGofObservableResource</a:t>
              </a:r>
              <a:endParaRPr lang="en-GB" sz="1400" dirty="0"/>
            </a:p>
          </p:txBody>
        </p:sp>
        <p:grpSp>
          <p:nvGrpSpPr>
            <p:cNvPr id="13" name="Gruppo 12"/>
            <p:cNvGrpSpPr/>
            <p:nvPr/>
          </p:nvGrpSpPr>
          <p:grpSpPr>
            <a:xfrm>
              <a:off x="6189979" y="2491386"/>
              <a:ext cx="180020" cy="456728"/>
              <a:chOff x="7020272" y="1376336"/>
              <a:chExt cx="180020" cy="456728"/>
            </a:xfrm>
          </p:grpSpPr>
          <p:sp>
            <p:nvSpPr>
              <p:cNvPr id="10" name="Triangolo isoscele 9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2" name="Connettore 1 11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uppo 13"/>
            <p:cNvGrpSpPr/>
            <p:nvPr/>
          </p:nvGrpSpPr>
          <p:grpSpPr>
            <a:xfrm>
              <a:off x="2760335" y="2484460"/>
              <a:ext cx="180020" cy="456728"/>
              <a:chOff x="7020272" y="1376336"/>
              <a:chExt cx="180020" cy="456728"/>
            </a:xfrm>
          </p:grpSpPr>
          <p:sp>
            <p:nvSpPr>
              <p:cNvPr id="15" name="Triangolo isoscele 14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ttore 1 15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ttangolo 7"/>
            <p:cNvSpPr/>
            <p:nvPr/>
          </p:nvSpPr>
          <p:spPr>
            <a:xfrm>
              <a:off x="1798199" y="1458274"/>
              <a:ext cx="1231234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sz="1600" dirty="0" err="1"/>
                <a:t>IResourceIot</a:t>
              </a:r>
              <a:endParaRPr lang="en-GB" sz="1600" dirty="0"/>
            </a:p>
          </p:txBody>
        </p:sp>
        <p:sp>
          <p:nvSpPr>
            <p:cNvPr id="30" name="Rettangolo arrotondato 29"/>
            <p:cNvSpPr/>
            <p:nvPr/>
          </p:nvSpPr>
          <p:spPr>
            <a:xfrm>
              <a:off x="5043640" y="2953393"/>
              <a:ext cx="2664296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ButtonResourceGofObserver</a:t>
              </a:r>
              <a:endParaRPr lang="en-GB" sz="1400" dirty="0"/>
            </a:p>
          </p:txBody>
        </p:sp>
        <p:cxnSp>
          <p:nvCxnSpPr>
            <p:cNvPr id="32" name="Connettore 4 31"/>
            <p:cNvCxnSpPr>
              <a:stCxn id="4" idx="3"/>
              <a:endCxn id="30" idx="1"/>
            </p:cNvCxnSpPr>
            <p:nvPr/>
          </p:nvCxnSpPr>
          <p:spPr>
            <a:xfrm>
              <a:off x="3812481" y="3265224"/>
              <a:ext cx="1231159" cy="12205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ttangolo 32"/>
            <p:cNvSpPr/>
            <p:nvPr/>
          </p:nvSpPr>
          <p:spPr>
            <a:xfrm>
              <a:off x="3899424" y="3336214"/>
              <a:ext cx="702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update</a:t>
              </a:r>
            </a:p>
          </p:txBody>
        </p:sp>
        <p:sp>
          <p:nvSpPr>
            <p:cNvPr id="34" name="Rettangolo arrotondato 33"/>
            <p:cNvSpPr/>
            <p:nvPr/>
          </p:nvSpPr>
          <p:spPr>
            <a:xfrm>
              <a:off x="5153004" y="1843314"/>
              <a:ext cx="2388858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ResourceLocalObserver</a:t>
              </a:r>
              <a:endParaRPr lang="en-GB" sz="1400" dirty="0"/>
            </a:p>
          </p:txBody>
        </p:sp>
        <p:sp>
          <p:nvSpPr>
            <p:cNvPr id="41" name="Rettangolo 40"/>
            <p:cNvSpPr/>
            <p:nvPr/>
          </p:nvSpPr>
          <p:spPr>
            <a:xfrm>
              <a:off x="5184080" y="1504760"/>
              <a:ext cx="2191818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sz="1600" dirty="0" err="1"/>
                <a:t>IResourceLocalObserver</a:t>
              </a:r>
              <a:endParaRPr lang="en-GB" sz="1600" dirty="0"/>
            </a:p>
          </p:txBody>
        </p:sp>
        <p:sp>
          <p:nvSpPr>
            <p:cNvPr id="86" name="Rettangolo arrotondato 85"/>
            <p:cNvSpPr/>
            <p:nvPr/>
          </p:nvSpPr>
          <p:spPr>
            <a:xfrm>
              <a:off x="2575507" y="873753"/>
              <a:ext cx="1892546" cy="4663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CoapResource</a:t>
              </a:r>
              <a:endParaRPr lang="en-GB" dirty="0"/>
            </a:p>
          </p:txBody>
        </p:sp>
        <p:grpSp>
          <p:nvGrpSpPr>
            <p:cNvPr id="87" name="Gruppo 86"/>
            <p:cNvGrpSpPr/>
            <p:nvPr/>
          </p:nvGrpSpPr>
          <p:grpSpPr>
            <a:xfrm>
              <a:off x="3341760" y="1340100"/>
              <a:ext cx="180020" cy="456728"/>
              <a:chOff x="7020272" y="1376336"/>
              <a:chExt cx="180020" cy="456728"/>
            </a:xfrm>
          </p:grpSpPr>
          <p:sp>
            <p:nvSpPr>
              <p:cNvPr id="88" name="Triangolo isoscele 87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9" name="Connettore 1 88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Connettore 1 106"/>
            <p:cNvCxnSpPr/>
            <p:nvPr/>
          </p:nvCxnSpPr>
          <p:spPr>
            <a:xfrm>
              <a:off x="4762472" y="873753"/>
              <a:ext cx="1" cy="305930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596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29" grpId="0"/>
      <p:bldP spid="50" grpId="0"/>
      <p:bldP spid="55" grpId="0" animBg="1"/>
      <p:bldP spid="60" grpId="0" animBg="1"/>
      <p:bldP spid="82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e 50"/>
          <p:cNvSpPr/>
          <p:nvPr/>
        </p:nvSpPr>
        <p:spPr>
          <a:xfrm>
            <a:off x="207851" y="428875"/>
            <a:ext cx="6984776" cy="40320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112</a:t>
            </a:fld>
            <a:endParaRPr lang="it-IT"/>
          </a:p>
        </p:txBody>
      </p:sp>
      <p:sp>
        <p:nvSpPr>
          <p:cNvPr id="4" name="Rettangolo arrotondato 3"/>
          <p:cNvSpPr/>
          <p:nvPr/>
        </p:nvSpPr>
        <p:spPr>
          <a:xfrm>
            <a:off x="943116" y="2894702"/>
            <a:ext cx="1807132" cy="64807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LedResource</a:t>
            </a:r>
            <a:endParaRPr lang="en-GB" dirty="0"/>
          </a:p>
        </p:txBody>
      </p:sp>
      <p:sp>
        <p:nvSpPr>
          <p:cNvPr id="9" name="Rettangolo arrotondato 8"/>
          <p:cNvSpPr/>
          <p:nvPr/>
        </p:nvSpPr>
        <p:spPr>
          <a:xfrm>
            <a:off x="735966" y="1750342"/>
            <a:ext cx="2388858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CoapGofObservableResource</a:t>
            </a:r>
            <a:endParaRPr lang="en-GB" sz="1400" dirty="0"/>
          </a:p>
        </p:txBody>
      </p:sp>
      <p:grpSp>
        <p:nvGrpSpPr>
          <p:cNvPr id="13" name="Gruppo 12"/>
          <p:cNvGrpSpPr/>
          <p:nvPr/>
        </p:nvGrpSpPr>
        <p:grpSpPr>
          <a:xfrm>
            <a:off x="5127746" y="2444900"/>
            <a:ext cx="180020" cy="456728"/>
            <a:chOff x="7020272" y="1376336"/>
            <a:chExt cx="180020" cy="456728"/>
          </a:xfrm>
        </p:grpSpPr>
        <p:sp>
          <p:nvSpPr>
            <p:cNvPr id="10" name="Triangolo isoscele 9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ttore 1 11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o 13"/>
          <p:cNvGrpSpPr/>
          <p:nvPr/>
        </p:nvGrpSpPr>
        <p:grpSpPr>
          <a:xfrm>
            <a:off x="1698102" y="2437974"/>
            <a:ext cx="180020" cy="456728"/>
            <a:chOff x="7020272" y="1376336"/>
            <a:chExt cx="180020" cy="456728"/>
          </a:xfrm>
        </p:grpSpPr>
        <p:sp>
          <p:nvSpPr>
            <p:cNvPr id="15" name="Triangolo isoscele 14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ttore 1 15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uppo 27"/>
          <p:cNvGrpSpPr/>
          <p:nvPr/>
        </p:nvGrpSpPr>
        <p:grpSpPr>
          <a:xfrm>
            <a:off x="7554848" y="2761538"/>
            <a:ext cx="914400" cy="914400"/>
            <a:chOff x="411929" y="778914"/>
            <a:chExt cx="914400" cy="914400"/>
          </a:xfrm>
        </p:grpSpPr>
        <p:sp>
          <p:nvSpPr>
            <p:cNvPr id="20" name="Nuvola 1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539551" y="102936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8" name="Rettangolo 7"/>
          <p:cNvSpPr/>
          <p:nvPr/>
        </p:nvSpPr>
        <p:spPr>
          <a:xfrm>
            <a:off x="735966" y="1411788"/>
            <a:ext cx="1231234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/>
              <a:t>IResourceIot</a:t>
            </a:r>
            <a:endParaRPr lang="en-GB" sz="1600" dirty="0"/>
          </a:p>
        </p:txBody>
      </p:sp>
      <p:cxnSp>
        <p:nvCxnSpPr>
          <p:cNvPr id="26" name="Connettore 4 25"/>
          <p:cNvCxnSpPr>
            <a:stCxn id="30" idx="3"/>
            <a:endCxn id="20" idx="2"/>
          </p:cNvCxnSpPr>
          <p:nvPr/>
        </p:nvCxnSpPr>
        <p:spPr>
          <a:xfrm flipV="1">
            <a:off x="6645703" y="3218738"/>
            <a:ext cx="911981" cy="1220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tangolo arrotondato 29"/>
          <p:cNvSpPr/>
          <p:nvPr/>
        </p:nvSpPr>
        <p:spPr>
          <a:xfrm>
            <a:off x="3981407" y="2906907"/>
            <a:ext cx="2664296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LedResourceGofObserver</a:t>
            </a:r>
            <a:endParaRPr lang="en-GB" sz="1400" dirty="0"/>
          </a:p>
        </p:txBody>
      </p:sp>
      <p:cxnSp>
        <p:nvCxnSpPr>
          <p:cNvPr id="32" name="Connettore 4 31"/>
          <p:cNvCxnSpPr>
            <a:stCxn id="4" idx="3"/>
            <a:endCxn id="30" idx="1"/>
          </p:cNvCxnSpPr>
          <p:nvPr/>
        </p:nvCxnSpPr>
        <p:spPr>
          <a:xfrm>
            <a:off x="2750248" y="3218738"/>
            <a:ext cx="1231159" cy="1220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tangolo 32"/>
          <p:cNvSpPr/>
          <p:nvPr/>
        </p:nvSpPr>
        <p:spPr>
          <a:xfrm>
            <a:off x="2837191" y="3289728"/>
            <a:ext cx="702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update</a:t>
            </a:r>
          </a:p>
        </p:txBody>
      </p:sp>
      <p:sp>
        <p:nvSpPr>
          <p:cNvPr id="34" name="Rettangolo arrotondato 33"/>
          <p:cNvSpPr/>
          <p:nvPr/>
        </p:nvSpPr>
        <p:spPr>
          <a:xfrm>
            <a:off x="4090771" y="1796828"/>
            <a:ext cx="2388858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ResourceLocalObserver</a:t>
            </a:r>
            <a:endParaRPr lang="en-GB" sz="1400" dirty="0"/>
          </a:p>
        </p:txBody>
      </p:sp>
      <p:sp>
        <p:nvSpPr>
          <p:cNvPr id="41" name="Rettangolo 40"/>
          <p:cNvSpPr/>
          <p:nvPr/>
        </p:nvSpPr>
        <p:spPr>
          <a:xfrm>
            <a:off x="4121847" y="1458274"/>
            <a:ext cx="2191818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/>
              <a:t>IResourceLocalObserver</a:t>
            </a:r>
            <a:endParaRPr lang="en-GB" sz="1600" dirty="0"/>
          </a:p>
        </p:txBody>
      </p:sp>
      <p:grpSp>
        <p:nvGrpSpPr>
          <p:cNvPr id="47" name="Gruppo 46"/>
          <p:cNvGrpSpPr/>
          <p:nvPr/>
        </p:nvGrpSpPr>
        <p:grpSpPr>
          <a:xfrm>
            <a:off x="6296505" y="3514600"/>
            <a:ext cx="788824" cy="272100"/>
            <a:chOff x="346851" y="5561985"/>
            <a:chExt cx="788824" cy="272100"/>
          </a:xfrm>
        </p:grpSpPr>
        <p:sp>
          <p:nvSpPr>
            <p:cNvPr id="48" name="Figura a mano libera 47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9" name="Connettore 2 48"/>
            <p:cNvCxnSpPr>
              <a:stCxn id="48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uppo 51"/>
          <p:cNvGrpSpPr/>
          <p:nvPr/>
        </p:nvGrpSpPr>
        <p:grpSpPr>
          <a:xfrm>
            <a:off x="438998" y="4779490"/>
            <a:ext cx="1357223" cy="735191"/>
            <a:chOff x="1115616" y="1192197"/>
            <a:chExt cx="1656184" cy="94065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3" name="Rettangolo arrotondato 52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>
                  <a:solidFill>
                    <a:srgbClr val="C00000"/>
                  </a:solidFill>
                </a:rPr>
                <a:t>CoAp</a:t>
              </a:r>
              <a:r>
                <a:rPr lang="it-IT" sz="1600" b="1" dirty="0">
                  <a:solidFill>
                    <a:srgbClr val="C00000"/>
                  </a:solidFill>
                </a:rPr>
                <a:t> client</a:t>
              </a:r>
            </a:p>
          </p:txBody>
        </p:sp>
        <p:cxnSp>
          <p:nvCxnSpPr>
            <p:cNvPr id="54" name="Connettore 2 53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55" name="CasellaDiTesto 54"/>
          <p:cNvSpPr txBox="1"/>
          <p:nvPr/>
        </p:nvSpPr>
        <p:spPr>
          <a:xfrm>
            <a:off x="2153339" y="4788830"/>
            <a:ext cx="47481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b="1" dirty="0"/>
              <a:t>GET</a:t>
            </a:r>
          </a:p>
        </p:txBody>
      </p:sp>
      <p:sp>
        <p:nvSpPr>
          <p:cNvPr id="60" name="CasellaDiTesto 59"/>
          <p:cNvSpPr txBox="1"/>
          <p:nvPr/>
        </p:nvSpPr>
        <p:spPr>
          <a:xfrm>
            <a:off x="2146927" y="5262653"/>
            <a:ext cx="481222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/>
              <a:t>PUT</a:t>
            </a:r>
          </a:p>
        </p:txBody>
      </p:sp>
      <p:cxnSp>
        <p:nvCxnSpPr>
          <p:cNvPr id="63" name="Connettore 4 62"/>
          <p:cNvCxnSpPr>
            <a:stCxn id="53" idx="3"/>
            <a:endCxn id="51" idx="4"/>
          </p:cNvCxnSpPr>
          <p:nvPr/>
        </p:nvCxnSpPr>
        <p:spPr>
          <a:xfrm flipV="1">
            <a:off x="1796221" y="4460924"/>
            <a:ext cx="1904018" cy="687942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4 70"/>
          <p:cNvCxnSpPr>
            <a:stCxn id="51" idx="4"/>
            <a:endCxn id="4" idx="2"/>
          </p:cNvCxnSpPr>
          <p:nvPr/>
        </p:nvCxnSpPr>
        <p:spPr>
          <a:xfrm rot="5400000" flipH="1">
            <a:off x="2314386" y="3075071"/>
            <a:ext cx="918150" cy="1853557"/>
          </a:xfrm>
          <a:prstGeom prst="bentConnector3">
            <a:avLst>
              <a:gd name="adj1" fmla="val 43937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tangolo arrotondato 81"/>
          <p:cNvSpPr/>
          <p:nvPr/>
        </p:nvSpPr>
        <p:spPr>
          <a:xfrm>
            <a:off x="4496714" y="4900425"/>
            <a:ext cx="1633681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84" name="Connettore 4 83"/>
          <p:cNvCxnSpPr>
            <a:stCxn id="30" idx="2"/>
            <a:endCxn id="82" idx="0"/>
          </p:cNvCxnSpPr>
          <p:nvPr/>
        </p:nvCxnSpPr>
        <p:spPr>
          <a:xfrm rot="5400000">
            <a:off x="4640832" y="4227702"/>
            <a:ext cx="1345446" cy="12700"/>
          </a:xfrm>
          <a:prstGeom prst="bentConnector3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ttangolo arrotondato 85"/>
          <p:cNvSpPr/>
          <p:nvPr/>
        </p:nvSpPr>
        <p:spPr>
          <a:xfrm>
            <a:off x="1513274" y="827267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grpSp>
        <p:nvGrpSpPr>
          <p:cNvPr id="87" name="Gruppo 86"/>
          <p:cNvGrpSpPr/>
          <p:nvPr/>
        </p:nvGrpSpPr>
        <p:grpSpPr>
          <a:xfrm>
            <a:off x="2279527" y="1293614"/>
            <a:ext cx="180020" cy="456728"/>
            <a:chOff x="7020272" y="1376336"/>
            <a:chExt cx="180020" cy="456728"/>
          </a:xfrm>
        </p:grpSpPr>
        <p:sp>
          <p:nvSpPr>
            <p:cNvPr id="88" name="Triangolo isoscele 87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9" name="Connettore 1 88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Connettore 1 106"/>
          <p:cNvCxnSpPr>
            <a:stCxn id="51" idx="0"/>
          </p:cNvCxnSpPr>
          <p:nvPr/>
        </p:nvCxnSpPr>
        <p:spPr>
          <a:xfrm>
            <a:off x="3700239" y="428875"/>
            <a:ext cx="1" cy="345769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/>
          <p:cNvSpPr txBox="1"/>
          <p:nvPr/>
        </p:nvSpPr>
        <p:spPr>
          <a:xfrm>
            <a:off x="7682470" y="2965819"/>
            <a:ext cx="779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PHYSICAL</a:t>
            </a:r>
          </a:p>
          <a:p>
            <a:r>
              <a:rPr lang="it-IT" sz="1200" dirty="0"/>
              <a:t>DEVICE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6814146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30339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114</a:t>
            </a:fld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6824560" y="2613257"/>
            <a:ext cx="1801538" cy="751438"/>
            <a:chOff x="2244702" y="733346"/>
            <a:chExt cx="1801538" cy="751438"/>
          </a:xfrm>
        </p:grpSpPr>
        <p:sp>
          <p:nvSpPr>
            <p:cNvPr id="4" name="Rettangolo 3"/>
            <p:cNvSpPr/>
            <p:nvPr/>
          </p:nvSpPr>
          <p:spPr>
            <a:xfrm>
              <a:off x="2822104" y="939915"/>
              <a:ext cx="1224136" cy="54486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LedMock</a:t>
              </a:r>
              <a:endParaRPr lang="en-GB" dirty="0"/>
            </a:p>
          </p:txBody>
        </p:sp>
        <p:sp>
          <p:nvSpPr>
            <p:cNvPr id="6" name="Ovale 5"/>
            <p:cNvSpPr/>
            <p:nvPr/>
          </p:nvSpPr>
          <p:spPr>
            <a:xfrm>
              <a:off x="2483768" y="1124744"/>
              <a:ext cx="338336" cy="36004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CasellaDiTesto 6"/>
            <p:cNvSpPr txBox="1"/>
            <p:nvPr/>
          </p:nvSpPr>
          <p:spPr>
            <a:xfrm>
              <a:off x="2244702" y="733346"/>
              <a:ext cx="577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ILed</a:t>
              </a:r>
              <a:endParaRPr lang="en-GB" dirty="0"/>
            </a:p>
          </p:txBody>
        </p:sp>
      </p:grpSp>
      <p:sp>
        <p:nvSpPr>
          <p:cNvPr id="10" name="Rettangolo 9"/>
          <p:cNvSpPr/>
          <p:nvPr/>
        </p:nvSpPr>
        <p:spPr>
          <a:xfrm>
            <a:off x="4106880" y="2077759"/>
            <a:ext cx="2399306" cy="5690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LedCoapResource</a:t>
            </a:r>
            <a:endParaRPr lang="en-GB" dirty="0"/>
          </a:p>
        </p:txBody>
      </p:sp>
      <p:cxnSp>
        <p:nvCxnSpPr>
          <p:cNvPr id="14" name="Connettore 4 13"/>
          <p:cNvCxnSpPr>
            <a:stCxn id="10" idx="3"/>
            <a:endCxn id="4" idx="0"/>
          </p:cNvCxnSpPr>
          <p:nvPr/>
        </p:nvCxnSpPr>
        <p:spPr>
          <a:xfrm>
            <a:off x="6506186" y="2362287"/>
            <a:ext cx="1507844" cy="45753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/>
          <p:cNvSpPr/>
          <p:nvPr/>
        </p:nvSpPr>
        <p:spPr>
          <a:xfrm>
            <a:off x="4106879" y="532487"/>
            <a:ext cx="2399306" cy="5992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grpSp>
        <p:nvGrpSpPr>
          <p:cNvPr id="27" name="Gruppo 26"/>
          <p:cNvGrpSpPr/>
          <p:nvPr/>
        </p:nvGrpSpPr>
        <p:grpSpPr>
          <a:xfrm>
            <a:off x="5482489" y="1131779"/>
            <a:ext cx="340624" cy="945978"/>
            <a:chOff x="4042771" y="1242629"/>
            <a:chExt cx="340624" cy="835130"/>
          </a:xfrm>
        </p:grpSpPr>
        <p:sp>
          <p:nvSpPr>
            <p:cNvPr id="22" name="Triangolo isoscele 21"/>
            <p:cNvSpPr/>
            <p:nvPr/>
          </p:nvSpPr>
          <p:spPr>
            <a:xfrm>
              <a:off x="4042771" y="1242629"/>
              <a:ext cx="340624" cy="288032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Connettore 1 23"/>
            <p:cNvCxnSpPr>
              <a:stCxn id="10" idx="0"/>
              <a:endCxn id="22" idx="3"/>
            </p:cNvCxnSpPr>
            <p:nvPr/>
          </p:nvCxnSpPr>
          <p:spPr>
            <a:xfrm flipV="1">
              <a:off x="4207439" y="1530661"/>
              <a:ext cx="5644" cy="5470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vale 27"/>
          <p:cNvSpPr/>
          <p:nvPr/>
        </p:nvSpPr>
        <p:spPr>
          <a:xfrm>
            <a:off x="3768543" y="652112"/>
            <a:ext cx="338336" cy="36004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ttangolo 28"/>
          <p:cNvSpPr/>
          <p:nvPr/>
        </p:nvSpPr>
        <p:spPr>
          <a:xfrm>
            <a:off x="3083125" y="115803"/>
            <a:ext cx="2680542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 err="1"/>
              <a:t>org.eclipse.californium.core.server.resources</a:t>
            </a:r>
            <a:r>
              <a:rPr lang="en-GB" sz="1050" dirty="0"/>
              <a:t>.</a:t>
            </a:r>
          </a:p>
          <a:p>
            <a:r>
              <a:rPr lang="en-GB" dirty="0"/>
              <a:t>Resource</a:t>
            </a:r>
          </a:p>
        </p:txBody>
      </p:sp>
      <p:sp>
        <p:nvSpPr>
          <p:cNvPr id="31" name="Rettangolo 30"/>
          <p:cNvSpPr/>
          <p:nvPr/>
        </p:nvSpPr>
        <p:spPr>
          <a:xfrm>
            <a:off x="755576" y="2068189"/>
            <a:ext cx="3134535" cy="578625"/>
          </a:xfrm>
          <a:prstGeom prst="rect">
            <a:avLst/>
          </a:prstGeom>
          <a:solidFill>
            <a:srgbClr val="FFCC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dk1"/>
                </a:solidFill>
              </a:rPr>
              <a:t>CoapGofObservableResource</a:t>
            </a:r>
            <a:endParaRPr lang="en-GB" dirty="0">
              <a:solidFill>
                <a:schemeClr val="dk1"/>
              </a:solidFill>
            </a:endParaRPr>
          </a:p>
        </p:txBody>
      </p:sp>
      <p:cxnSp>
        <p:nvCxnSpPr>
          <p:cNvPr id="39" name="Connettore 4 38"/>
          <p:cNvCxnSpPr>
            <a:stCxn id="31" idx="0"/>
            <a:endCxn id="22" idx="3"/>
          </p:cNvCxnSpPr>
          <p:nvPr/>
        </p:nvCxnSpPr>
        <p:spPr>
          <a:xfrm rot="5400000" flipH="1" flipV="1">
            <a:off x="3682749" y="98138"/>
            <a:ext cx="610147" cy="33299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e 39"/>
          <p:cNvSpPr/>
          <p:nvPr/>
        </p:nvSpPr>
        <p:spPr>
          <a:xfrm>
            <a:off x="417240" y="2177481"/>
            <a:ext cx="338336" cy="36004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CasellaDiTesto 42"/>
          <p:cNvSpPr txBox="1"/>
          <p:nvPr/>
        </p:nvSpPr>
        <p:spPr>
          <a:xfrm>
            <a:off x="190636" y="1649622"/>
            <a:ext cx="135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IResourceIot</a:t>
            </a:r>
            <a:endParaRPr lang="en-GB" dirty="0"/>
          </a:p>
        </p:txBody>
      </p:sp>
      <p:sp>
        <p:nvSpPr>
          <p:cNvPr id="45" name="Triangolo isoscele 44"/>
          <p:cNvSpPr/>
          <p:nvPr/>
        </p:nvSpPr>
        <p:spPr>
          <a:xfrm>
            <a:off x="3768543" y="1043037"/>
            <a:ext cx="340624" cy="2837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Connettore 4 49"/>
          <p:cNvCxnSpPr>
            <a:stCxn id="40" idx="0"/>
            <a:endCxn id="45" idx="3"/>
          </p:cNvCxnSpPr>
          <p:nvPr/>
        </p:nvCxnSpPr>
        <p:spPr>
          <a:xfrm rot="5400000" flipH="1" flipV="1">
            <a:off x="1837259" y="75886"/>
            <a:ext cx="850744" cy="3352447"/>
          </a:xfrm>
          <a:prstGeom prst="bentConnector3">
            <a:avLst>
              <a:gd name="adj1" fmla="val 784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ttangolo 55"/>
          <p:cNvSpPr/>
          <p:nvPr/>
        </p:nvSpPr>
        <p:spPr>
          <a:xfrm>
            <a:off x="755576" y="3331314"/>
            <a:ext cx="2399306" cy="569055"/>
          </a:xfrm>
          <a:prstGeom prst="rect">
            <a:avLst/>
          </a:prstGeom>
          <a:solidFill>
            <a:srgbClr val="FFCC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LedResource</a:t>
            </a:r>
            <a:endParaRPr lang="en-GB" dirty="0"/>
          </a:p>
        </p:txBody>
      </p:sp>
      <p:grpSp>
        <p:nvGrpSpPr>
          <p:cNvPr id="57" name="Gruppo 56"/>
          <p:cNvGrpSpPr/>
          <p:nvPr/>
        </p:nvGrpSpPr>
        <p:grpSpPr>
          <a:xfrm>
            <a:off x="1784917" y="2677993"/>
            <a:ext cx="340624" cy="653324"/>
            <a:chOff x="4042771" y="1242629"/>
            <a:chExt cx="340624" cy="835133"/>
          </a:xfrm>
        </p:grpSpPr>
        <p:sp>
          <p:nvSpPr>
            <p:cNvPr id="58" name="Triangolo isoscele 57"/>
            <p:cNvSpPr/>
            <p:nvPr/>
          </p:nvSpPr>
          <p:spPr>
            <a:xfrm>
              <a:off x="4042771" y="1242629"/>
              <a:ext cx="340624" cy="288032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9" name="Connettore 1 58"/>
            <p:cNvCxnSpPr>
              <a:endCxn id="58" idx="3"/>
            </p:cNvCxnSpPr>
            <p:nvPr/>
          </p:nvCxnSpPr>
          <p:spPr>
            <a:xfrm flipV="1">
              <a:off x="4207439" y="1530661"/>
              <a:ext cx="5644" cy="5470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ttangolo 66"/>
          <p:cNvSpPr/>
          <p:nvPr/>
        </p:nvSpPr>
        <p:spPr>
          <a:xfrm>
            <a:off x="3371649" y="5093195"/>
            <a:ext cx="3134535" cy="578625"/>
          </a:xfrm>
          <a:prstGeom prst="rect">
            <a:avLst/>
          </a:prstGeom>
          <a:solidFill>
            <a:srgbClr val="FFCC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LedResourceGofObserver</a:t>
            </a:r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68" name="Rettangolo 67"/>
          <p:cNvSpPr/>
          <p:nvPr/>
        </p:nvSpPr>
        <p:spPr>
          <a:xfrm>
            <a:off x="3371651" y="3860359"/>
            <a:ext cx="3134535" cy="578625"/>
          </a:xfrm>
          <a:prstGeom prst="rect">
            <a:avLst/>
          </a:prstGeom>
          <a:solidFill>
            <a:srgbClr val="FFCC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ResourceLocalObserver</a:t>
            </a:r>
            <a:endParaRPr lang="en-GB" dirty="0">
              <a:solidFill>
                <a:schemeClr val="dk1"/>
              </a:solidFill>
            </a:endParaRPr>
          </a:p>
        </p:txBody>
      </p:sp>
      <p:grpSp>
        <p:nvGrpSpPr>
          <p:cNvPr id="69" name="Gruppo 68"/>
          <p:cNvGrpSpPr/>
          <p:nvPr/>
        </p:nvGrpSpPr>
        <p:grpSpPr>
          <a:xfrm>
            <a:off x="4768606" y="4439871"/>
            <a:ext cx="340624" cy="653324"/>
            <a:chOff x="4042771" y="1242629"/>
            <a:chExt cx="340624" cy="835133"/>
          </a:xfrm>
        </p:grpSpPr>
        <p:sp>
          <p:nvSpPr>
            <p:cNvPr id="70" name="Triangolo isoscele 69"/>
            <p:cNvSpPr/>
            <p:nvPr/>
          </p:nvSpPr>
          <p:spPr>
            <a:xfrm>
              <a:off x="4042771" y="1242629"/>
              <a:ext cx="340624" cy="288032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1" name="Connettore 1 70"/>
            <p:cNvCxnSpPr>
              <a:endCxn id="70" idx="3"/>
            </p:cNvCxnSpPr>
            <p:nvPr/>
          </p:nvCxnSpPr>
          <p:spPr>
            <a:xfrm flipV="1">
              <a:off x="4207439" y="1530661"/>
              <a:ext cx="5644" cy="5470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ettangolo 71"/>
          <p:cNvSpPr/>
          <p:nvPr/>
        </p:nvSpPr>
        <p:spPr>
          <a:xfrm>
            <a:off x="6506184" y="4329691"/>
            <a:ext cx="2439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IResourceLocalObserver</a:t>
            </a:r>
            <a:endParaRPr lang="en-GB" dirty="0"/>
          </a:p>
        </p:txBody>
      </p:sp>
      <p:sp>
        <p:nvSpPr>
          <p:cNvPr id="73" name="Ovale 72"/>
          <p:cNvSpPr/>
          <p:nvPr/>
        </p:nvSpPr>
        <p:spPr>
          <a:xfrm>
            <a:off x="6506186" y="3969651"/>
            <a:ext cx="338336" cy="36004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ttangolo 73"/>
          <p:cNvSpPr/>
          <p:nvPr/>
        </p:nvSpPr>
        <p:spPr>
          <a:xfrm>
            <a:off x="500789" y="5102765"/>
            <a:ext cx="2399306" cy="569055"/>
          </a:xfrm>
          <a:prstGeom prst="rect">
            <a:avLst/>
          </a:prstGeom>
          <a:solidFill>
            <a:srgbClr val="FFCC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LedThing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22314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115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08" y="0"/>
            <a:ext cx="6284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960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116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58" y="1307215"/>
            <a:ext cx="5134484" cy="424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275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117</a:t>
            </a:fld>
            <a:endParaRPr lang="it-IT" dirty="0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8496484" y="2292482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sp>
        <p:nvSpPr>
          <p:cNvPr id="73" name="Rettangolo arrotondato 72"/>
          <p:cNvSpPr/>
          <p:nvPr/>
        </p:nvSpPr>
        <p:spPr>
          <a:xfrm>
            <a:off x="3157843" y="1332249"/>
            <a:ext cx="2063236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BlsApplicationLogic</a:t>
            </a:r>
            <a:endParaRPr lang="it-IT" sz="1400" dirty="0"/>
          </a:p>
        </p:txBody>
      </p:sp>
      <p:sp>
        <p:nvSpPr>
          <p:cNvPr id="74" name="Rettangolo arrotondato 73"/>
          <p:cNvSpPr/>
          <p:nvPr/>
        </p:nvSpPr>
        <p:spPr>
          <a:xfrm>
            <a:off x="3647904" y="893084"/>
            <a:ext cx="1128582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77" name="Rettangolo arrotondato 76"/>
          <p:cNvSpPr/>
          <p:nvPr/>
        </p:nvSpPr>
        <p:spPr>
          <a:xfrm>
            <a:off x="241381" y="1332249"/>
            <a:ext cx="2014888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ButtonObserverModel</a:t>
            </a:r>
            <a:endParaRPr lang="it-IT" sz="1400" dirty="0"/>
          </a:p>
        </p:txBody>
      </p:sp>
      <p:sp>
        <p:nvSpPr>
          <p:cNvPr id="78" name="Rettangolo arrotondato 77"/>
          <p:cNvSpPr/>
          <p:nvPr/>
        </p:nvSpPr>
        <p:spPr>
          <a:xfrm>
            <a:off x="1291429" y="893084"/>
            <a:ext cx="96484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IObservable</a:t>
            </a:r>
            <a:endParaRPr lang="it-IT" sz="1200" dirty="0"/>
          </a:p>
        </p:txBody>
      </p:sp>
      <p:cxnSp>
        <p:nvCxnSpPr>
          <p:cNvPr id="86" name="Connettore 2 85"/>
          <p:cNvCxnSpPr>
            <a:stCxn id="77" idx="3"/>
            <a:endCxn id="73" idx="1"/>
          </p:cNvCxnSpPr>
          <p:nvPr/>
        </p:nvCxnSpPr>
        <p:spPr>
          <a:xfrm>
            <a:off x="2256269" y="1584277"/>
            <a:ext cx="90157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sellaDiTesto 89"/>
          <p:cNvSpPr txBox="1"/>
          <p:nvPr/>
        </p:nvSpPr>
        <p:spPr>
          <a:xfrm>
            <a:off x="2523322" y="1646408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cxnSp>
        <p:nvCxnSpPr>
          <p:cNvPr id="102" name="Connettore 1 101"/>
          <p:cNvCxnSpPr/>
          <p:nvPr/>
        </p:nvCxnSpPr>
        <p:spPr>
          <a:xfrm>
            <a:off x="-17440" y="1912405"/>
            <a:ext cx="9011849" cy="0"/>
          </a:xfrm>
          <a:prstGeom prst="line">
            <a:avLst/>
          </a:prstGeom>
          <a:ln w="5715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sellaDiTesto 102"/>
          <p:cNvSpPr txBox="1"/>
          <p:nvPr/>
        </p:nvSpPr>
        <p:spPr>
          <a:xfrm>
            <a:off x="8481127" y="1579463"/>
            <a:ext cx="513282" cy="276999"/>
          </a:xfrm>
          <a:prstGeom prst="rect">
            <a:avLst/>
          </a:prstGeom>
          <a:solidFill>
            <a:srgbClr val="0066CC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HIGH</a:t>
            </a:r>
          </a:p>
        </p:txBody>
      </p:sp>
      <p:sp>
        <p:nvSpPr>
          <p:cNvPr id="127" name="Rettangolo arrotondato 126"/>
          <p:cNvSpPr/>
          <p:nvPr/>
        </p:nvSpPr>
        <p:spPr>
          <a:xfrm>
            <a:off x="339994" y="893084"/>
            <a:ext cx="937314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60" name="Rettangolo 59"/>
          <p:cNvSpPr/>
          <p:nvPr/>
        </p:nvSpPr>
        <p:spPr>
          <a:xfrm>
            <a:off x="241381" y="5750627"/>
            <a:ext cx="18473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endParaRPr lang="en-GB" dirty="0"/>
          </a:p>
        </p:txBody>
      </p:sp>
      <p:grpSp>
        <p:nvGrpSpPr>
          <p:cNvPr id="4" name="Gruppo 3"/>
          <p:cNvGrpSpPr/>
          <p:nvPr/>
        </p:nvGrpSpPr>
        <p:grpSpPr>
          <a:xfrm>
            <a:off x="6176771" y="4867603"/>
            <a:ext cx="914400" cy="914400"/>
            <a:chOff x="7998922" y="2800130"/>
            <a:chExt cx="914400" cy="914400"/>
          </a:xfrm>
        </p:grpSpPr>
        <p:grpSp>
          <p:nvGrpSpPr>
            <p:cNvPr id="54" name="Gruppo 53"/>
            <p:cNvGrpSpPr/>
            <p:nvPr/>
          </p:nvGrpSpPr>
          <p:grpSpPr>
            <a:xfrm>
              <a:off x="7998922" y="2800130"/>
              <a:ext cx="914400" cy="914400"/>
              <a:chOff x="411929" y="778914"/>
              <a:chExt cx="914400" cy="914400"/>
            </a:xfrm>
          </p:grpSpPr>
          <p:sp>
            <p:nvSpPr>
              <p:cNvPr id="55" name="Nuvola 54"/>
              <p:cNvSpPr/>
              <p:nvPr/>
            </p:nvSpPr>
            <p:spPr>
              <a:xfrm>
                <a:off x="411929" y="778914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CasellaDiTesto 55"/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57" name="CasellaDiTesto 56"/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cxnSp>
        <p:nvCxnSpPr>
          <p:cNvPr id="62" name="Connettore 4 61"/>
          <p:cNvCxnSpPr>
            <a:stCxn id="73" idx="2"/>
            <a:endCxn id="66" idx="0"/>
          </p:cNvCxnSpPr>
          <p:nvPr/>
        </p:nvCxnSpPr>
        <p:spPr>
          <a:xfrm rot="5400000">
            <a:off x="1326380" y="1587858"/>
            <a:ext cx="2614635" cy="3111529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4 64"/>
          <p:cNvCxnSpPr>
            <a:stCxn id="63" idx="6"/>
            <a:endCxn id="59" idx="1"/>
          </p:cNvCxnSpPr>
          <p:nvPr/>
        </p:nvCxnSpPr>
        <p:spPr>
          <a:xfrm flipV="1">
            <a:off x="1667196" y="4897839"/>
            <a:ext cx="566359" cy="20000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4" name="Gruppo 1023"/>
          <p:cNvGrpSpPr/>
          <p:nvPr/>
        </p:nvGrpSpPr>
        <p:grpSpPr>
          <a:xfrm>
            <a:off x="359823" y="4450940"/>
            <a:ext cx="1307373" cy="1101493"/>
            <a:chOff x="344743" y="3938868"/>
            <a:chExt cx="1307373" cy="1101493"/>
          </a:xfrm>
        </p:grpSpPr>
        <p:sp>
          <p:nvSpPr>
            <p:cNvPr id="63" name="Ovale 62"/>
            <p:cNvSpPr/>
            <p:nvPr/>
          </p:nvSpPr>
          <p:spPr>
            <a:xfrm>
              <a:off x="344743" y="4131175"/>
              <a:ext cx="1307373" cy="9091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CoapServer</a:t>
              </a:r>
              <a:endParaRPr lang="en-GB" sz="1200" dirty="0"/>
            </a:p>
          </p:txBody>
        </p:sp>
        <p:sp>
          <p:nvSpPr>
            <p:cNvPr id="66" name="CasellaDiTesto 65"/>
            <p:cNvSpPr txBox="1"/>
            <p:nvPr/>
          </p:nvSpPr>
          <p:spPr>
            <a:xfrm>
              <a:off x="777213" y="3938868"/>
              <a:ext cx="571277" cy="384613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sz="1600" dirty="0"/>
                <a:t>5683</a:t>
              </a:r>
              <a:endParaRPr lang="it-IT" sz="1600" dirty="0"/>
            </a:p>
          </p:txBody>
        </p:sp>
      </p:grpSp>
      <p:sp>
        <p:nvSpPr>
          <p:cNvPr id="69" name="Rettangolo arrotondato 68"/>
          <p:cNvSpPr/>
          <p:nvPr/>
        </p:nvSpPr>
        <p:spPr>
          <a:xfrm>
            <a:off x="5069261" y="4756756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79" name="Rettangolo arrotondato 78"/>
          <p:cNvSpPr/>
          <p:nvPr/>
        </p:nvSpPr>
        <p:spPr>
          <a:xfrm>
            <a:off x="2547402" y="3696677"/>
            <a:ext cx="978293" cy="374571"/>
          </a:xfrm>
          <a:prstGeom prst="roundRect">
            <a:avLst/>
          </a:prstGeom>
          <a:ln w="38100">
            <a:solidFill>
              <a:srgbClr val="9966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it-IT" sz="1600" dirty="0"/>
              <a:t>Resource</a:t>
            </a:r>
          </a:p>
        </p:txBody>
      </p:sp>
      <p:sp>
        <p:nvSpPr>
          <p:cNvPr id="84" name="Triangolo isoscele 83"/>
          <p:cNvSpPr/>
          <p:nvPr/>
        </p:nvSpPr>
        <p:spPr>
          <a:xfrm>
            <a:off x="3238757" y="4492545"/>
            <a:ext cx="124600" cy="144016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cxnSp>
        <p:nvCxnSpPr>
          <p:cNvPr id="97" name="Connettore 1 96"/>
          <p:cNvCxnSpPr/>
          <p:nvPr/>
        </p:nvCxnSpPr>
        <p:spPr>
          <a:xfrm>
            <a:off x="68795" y="3645024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sellaDiTesto 140"/>
          <p:cNvSpPr txBox="1"/>
          <p:nvPr/>
        </p:nvSpPr>
        <p:spPr>
          <a:xfrm>
            <a:off x="4384974" y="3883674"/>
            <a:ext cx="4707892" cy="646331"/>
          </a:xfrm>
          <a:prstGeom prst="rect">
            <a:avLst/>
          </a:prstGeom>
          <a:solidFill>
            <a:srgbClr val="F1FFC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it-IT"/>
            </a:defPPr>
          </a:lstStyle>
          <a:p>
            <a:r>
              <a:rPr lang="it-IT" dirty="0"/>
              <a:t>The ‘</a:t>
            </a:r>
            <a:r>
              <a:rPr lang="it-IT" dirty="0" err="1"/>
              <a:t>thing</a:t>
            </a:r>
            <a:r>
              <a:rPr lang="it-IT" dirty="0"/>
              <a:t>’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accessible</a:t>
            </a:r>
            <a:r>
              <a:rPr lang="it-IT" dirty="0"/>
              <a:t> via </a:t>
            </a:r>
            <a:r>
              <a:rPr lang="it-IT" dirty="0" err="1"/>
              <a:t>CoaP</a:t>
            </a:r>
            <a:endParaRPr lang="it-IT" dirty="0"/>
          </a:p>
          <a:p>
            <a:r>
              <a:rPr lang="it-IT" dirty="0"/>
              <a:t> A </a:t>
            </a:r>
            <a:r>
              <a:rPr lang="it-IT" dirty="0" err="1"/>
              <a:t>change</a:t>
            </a:r>
            <a:r>
              <a:rPr lang="it-IT" dirty="0"/>
              <a:t> on the </a:t>
            </a:r>
            <a:r>
              <a:rPr lang="it-IT" dirty="0" smtClean="0"/>
              <a:t>model </a:t>
            </a:r>
            <a:r>
              <a:rPr lang="it-IT" dirty="0" err="1"/>
              <a:t>is</a:t>
            </a:r>
            <a:r>
              <a:rPr lang="it-IT" dirty="0"/>
              <a:t> propagate on </a:t>
            </a:r>
            <a:r>
              <a:rPr lang="it-IT" dirty="0" err="1"/>
              <a:t>physical</a:t>
            </a:r>
            <a:endParaRPr lang="it-IT" dirty="0"/>
          </a:p>
        </p:txBody>
      </p:sp>
      <p:sp>
        <p:nvSpPr>
          <p:cNvPr id="142" name="CasellaDiTesto 141"/>
          <p:cNvSpPr txBox="1"/>
          <p:nvPr/>
        </p:nvSpPr>
        <p:spPr>
          <a:xfrm>
            <a:off x="3628016" y="2082156"/>
            <a:ext cx="498085" cy="95410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  <a:p>
            <a:r>
              <a:rPr lang="it-IT" sz="1400" dirty="0"/>
              <a:t>Put</a:t>
            </a:r>
          </a:p>
          <a:p>
            <a:r>
              <a:rPr lang="it-IT" sz="1400" dirty="0"/>
              <a:t>Post</a:t>
            </a:r>
          </a:p>
          <a:p>
            <a:r>
              <a:rPr lang="it-IT" sz="1400" dirty="0"/>
              <a:t>…</a:t>
            </a:r>
            <a:endParaRPr lang="en-GB" sz="1400" dirty="0"/>
          </a:p>
        </p:txBody>
      </p:sp>
      <p:sp>
        <p:nvSpPr>
          <p:cNvPr id="175" name="Rettangolo 174"/>
          <p:cNvSpPr/>
          <p:nvPr/>
        </p:nvSpPr>
        <p:spPr>
          <a:xfrm>
            <a:off x="197166" y="457611"/>
            <a:ext cx="278704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MainCoapControlToLedRest</a:t>
            </a:r>
            <a:endParaRPr lang="en-GB" dirty="0"/>
          </a:p>
        </p:txBody>
      </p:sp>
      <p:grpSp>
        <p:nvGrpSpPr>
          <p:cNvPr id="1062" name="Gruppo 1061"/>
          <p:cNvGrpSpPr/>
          <p:nvPr/>
        </p:nvGrpSpPr>
        <p:grpSpPr>
          <a:xfrm>
            <a:off x="273745" y="1875261"/>
            <a:ext cx="2060035" cy="528045"/>
            <a:chOff x="273745" y="1875261"/>
            <a:chExt cx="2060035" cy="528045"/>
          </a:xfrm>
        </p:grpSpPr>
        <p:sp>
          <p:nvSpPr>
            <p:cNvPr id="177" name="Rettangolo arrotondato 176"/>
            <p:cNvSpPr/>
            <p:nvPr/>
          </p:nvSpPr>
          <p:spPr>
            <a:xfrm>
              <a:off x="273745" y="1909521"/>
              <a:ext cx="1362146" cy="298072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100" dirty="0" err="1"/>
                <a:t>ButtonAsGui</a:t>
              </a:r>
              <a:endParaRPr lang="it-IT" sz="1100" dirty="0"/>
            </a:p>
          </p:txBody>
        </p:sp>
        <p:sp>
          <p:nvSpPr>
            <p:cNvPr id="178" name="Rettangolo arrotondato 177"/>
            <p:cNvSpPr/>
            <p:nvPr/>
          </p:nvSpPr>
          <p:spPr>
            <a:xfrm>
              <a:off x="474690" y="2207593"/>
              <a:ext cx="927470" cy="19571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dirty="0" err="1"/>
                <a:t>IObservable</a:t>
              </a:r>
              <a:endParaRPr lang="it-IT" sz="1100" dirty="0"/>
            </a:p>
          </p:txBody>
        </p:sp>
        <p:pic>
          <p:nvPicPr>
            <p:cNvPr id="17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234" y="1875261"/>
              <a:ext cx="590546" cy="413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8" name="Rettangolo 57"/>
          <p:cNvSpPr/>
          <p:nvPr/>
        </p:nvSpPr>
        <p:spPr>
          <a:xfrm>
            <a:off x="7344610" y="3469672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NETWORK</a:t>
            </a:r>
          </a:p>
        </p:txBody>
      </p:sp>
      <p:sp>
        <p:nvSpPr>
          <p:cNvPr id="68" name="Rettangolo arrotondato 67"/>
          <p:cNvSpPr/>
          <p:nvPr/>
        </p:nvSpPr>
        <p:spPr>
          <a:xfrm>
            <a:off x="4969986" y="5081360"/>
            <a:ext cx="1365478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Adapter</a:t>
            </a:r>
          </a:p>
          <a:p>
            <a:pPr algn="ctr"/>
            <a:r>
              <a:rPr lang="en-GB" dirty="0"/>
              <a:t>(</a:t>
            </a:r>
            <a:r>
              <a:rPr lang="en-GB" dirty="0" smtClean="0"/>
              <a:t>Plugin)</a:t>
            </a:r>
            <a:endParaRPr lang="it-IT" dirty="0"/>
          </a:p>
        </p:txBody>
      </p:sp>
      <p:sp>
        <p:nvSpPr>
          <p:cNvPr id="64" name="CasellaDiTesto 63"/>
          <p:cNvSpPr txBox="1"/>
          <p:nvPr/>
        </p:nvSpPr>
        <p:spPr>
          <a:xfrm>
            <a:off x="7529196" y="5146658"/>
            <a:ext cx="1310423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Things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Rest</a:t>
            </a:r>
            <a:endParaRPr lang="it-IT" dirty="0" smtClean="0"/>
          </a:p>
        </p:txBody>
      </p:sp>
      <p:sp>
        <p:nvSpPr>
          <p:cNvPr id="59" name="Rettangolo arrotondato 58"/>
          <p:cNvSpPr/>
          <p:nvPr/>
        </p:nvSpPr>
        <p:spPr>
          <a:xfrm>
            <a:off x="2233555" y="4664665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LedResource</a:t>
            </a:r>
            <a:endParaRPr lang="en-GB" dirty="0"/>
          </a:p>
        </p:txBody>
      </p:sp>
      <p:cxnSp>
        <p:nvCxnSpPr>
          <p:cNvPr id="14" name="Connettore 4 13"/>
          <p:cNvCxnSpPr>
            <a:stCxn id="59" idx="3"/>
            <a:endCxn id="68" idx="1"/>
          </p:cNvCxnSpPr>
          <p:nvPr/>
        </p:nvCxnSpPr>
        <p:spPr>
          <a:xfrm>
            <a:off x="4126101" y="4897839"/>
            <a:ext cx="843885" cy="43554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ttangolo arrotondato 75"/>
          <p:cNvSpPr/>
          <p:nvPr/>
        </p:nvSpPr>
        <p:spPr>
          <a:xfrm>
            <a:off x="2292484" y="4005619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sp>
        <p:nvSpPr>
          <p:cNvPr id="8" name="Rettangolo 7"/>
          <p:cNvSpPr/>
          <p:nvPr/>
        </p:nvSpPr>
        <p:spPr>
          <a:xfrm>
            <a:off x="3294259" y="138163"/>
            <a:ext cx="3444661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it-IT" sz="2400" dirty="0"/>
              <a:t>The </a:t>
            </a:r>
            <a:r>
              <a:rPr lang="it-IT" sz="2400" dirty="0" err="1"/>
              <a:t>resource</a:t>
            </a:r>
            <a:r>
              <a:rPr lang="it-IT" sz="2400" dirty="0"/>
              <a:t> IS the model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20561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/>
          <p:cNvGrpSpPr/>
          <p:nvPr/>
        </p:nvGrpSpPr>
        <p:grpSpPr>
          <a:xfrm>
            <a:off x="442559" y="1430394"/>
            <a:ext cx="5048944" cy="3656764"/>
            <a:chOff x="1403648" y="2085441"/>
            <a:chExt cx="5048944" cy="3656764"/>
          </a:xfrm>
        </p:grpSpPr>
        <p:sp>
          <p:nvSpPr>
            <p:cNvPr id="4" name="Ovale 3"/>
            <p:cNvSpPr/>
            <p:nvPr/>
          </p:nvSpPr>
          <p:spPr>
            <a:xfrm>
              <a:off x="2195736" y="2204864"/>
              <a:ext cx="3456384" cy="3240360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6" name="Connettore 2 5"/>
            <p:cNvCxnSpPr>
              <a:stCxn id="4" idx="7"/>
            </p:cNvCxnSpPr>
            <p:nvPr/>
          </p:nvCxnSpPr>
          <p:spPr>
            <a:xfrm>
              <a:off x="5145944" y="2679404"/>
              <a:ext cx="146136" cy="173532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2 7"/>
            <p:cNvCxnSpPr/>
            <p:nvPr/>
          </p:nvCxnSpPr>
          <p:spPr>
            <a:xfrm flipH="1" flipV="1">
              <a:off x="2339752" y="4437112"/>
              <a:ext cx="72008" cy="216024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ttangolo 8"/>
            <p:cNvSpPr/>
            <p:nvPr/>
          </p:nvSpPr>
          <p:spPr>
            <a:xfrm>
              <a:off x="3131840" y="2085441"/>
              <a:ext cx="1584176" cy="5939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2400" dirty="0" smtClean="0"/>
                <a:t>Design</a:t>
              </a:r>
              <a:endParaRPr lang="it-IT" sz="2400" dirty="0"/>
            </a:p>
          </p:txBody>
        </p:sp>
        <p:sp>
          <p:nvSpPr>
            <p:cNvPr id="10" name="Rettangolo 9"/>
            <p:cNvSpPr/>
            <p:nvPr/>
          </p:nvSpPr>
          <p:spPr>
            <a:xfrm>
              <a:off x="4868416" y="3429000"/>
              <a:ext cx="1584176" cy="5939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2400" dirty="0" smtClean="0"/>
                <a:t>Technology</a:t>
              </a:r>
              <a:endParaRPr lang="it-IT" sz="2400" dirty="0"/>
            </a:p>
          </p:txBody>
        </p:sp>
        <p:sp>
          <p:nvSpPr>
            <p:cNvPr id="11" name="Rettangolo 10"/>
            <p:cNvSpPr/>
            <p:nvPr/>
          </p:nvSpPr>
          <p:spPr>
            <a:xfrm>
              <a:off x="3131840" y="5148242"/>
              <a:ext cx="1584176" cy="5939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2400" dirty="0" err="1" smtClean="0"/>
                <a:t>Coding</a:t>
              </a:r>
              <a:endParaRPr lang="it-IT" sz="2400" dirty="0"/>
            </a:p>
          </p:txBody>
        </p:sp>
        <p:sp>
          <p:nvSpPr>
            <p:cNvPr id="12" name="Rettangolo 11"/>
            <p:cNvSpPr/>
            <p:nvPr/>
          </p:nvSpPr>
          <p:spPr>
            <a:xfrm>
              <a:off x="1403648" y="4758521"/>
              <a:ext cx="1584176" cy="5939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2400" dirty="0" err="1" smtClean="0"/>
                <a:t>Testing</a:t>
              </a:r>
              <a:endParaRPr lang="it-IT" sz="2400" dirty="0"/>
            </a:p>
          </p:txBody>
        </p:sp>
        <p:sp>
          <p:nvSpPr>
            <p:cNvPr id="13" name="Rettangolo 12"/>
            <p:cNvSpPr/>
            <p:nvPr/>
          </p:nvSpPr>
          <p:spPr>
            <a:xfrm>
              <a:off x="1403648" y="3825044"/>
              <a:ext cx="1584176" cy="5939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2000" dirty="0" smtClean="0"/>
                <a:t>Deployment</a:t>
              </a:r>
              <a:endParaRPr lang="it-IT" sz="2000" dirty="0"/>
            </a:p>
          </p:txBody>
        </p:sp>
        <p:cxnSp>
          <p:nvCxnSpPr>
            <p:cNvPr id="15" name="Connettore 2 14"/>
            <p:cNvCxnSpPr>
              <a:stCxn id="4" idx="1"/>
              <a:endCxn id="4" idx="1"/>
            </p:cNvCxnSpPr>
            <p:nvPr/>
          </p:nvCxnSpPr>
          <p:spPr>
            <a:xfrm>
              <a:off x="2701912" y="2679404"/>
              <a:ext cx="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2 16"/>
            <p:cNvCxnSpPr>
              <a:endCxn id="4" idx="1"/>
            </p:cNvCxnSpPr>
            <p:nvPr/>
          </p:nvCxnSpPr>
          <p:spPr>
            <a:xfrm flipV="1">
              <a:off x="2555776" y="2679404"/>
              <a:ext cx="146136" cy="173532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ttangolo 17"/>
            <p:cNvSpPr/>
            <p:nvPr/>
          </p:nvSpPr>
          <p:spPr>
            <a:xfrm>
              <a:off x="1403648" y="2961795"/>
              <a:ext cx="1584176" cy="5939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2000" dirty="0" err="1" smtClean="0"/>
                <a:t>Maintenance</a:t>
              </a:r>
              <a:endParaRPr lang="it-IT" sz="2000" dirty="0"/>
            </a:p>
          </p:txBody>
        </p:sp>
      </p:grpSp>
      <p:sp>
        <p:nvSpPr>
          <p:cNvPr id="19" name="CasellaDiTesto 18"/>
          <p:cNvSpPr txBox="1"/>
          <p:nvPr/>
        </p:nvSpPr>
        <p:spPr>
          <a:xfrm>
            <a:off x="5643685" y="2773248"/>
            <a:ext cx="1641027" cy="313932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Oop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endParaRPr lang="it-IT" dirty="0" smtClean="0"/>
          </a:p>
          <a:p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Java (C++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Node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PC (OS)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Raspberry</a:t>
            </a:r>
            <a:endParaRPr lang="it-IT" dirty="0"/>
          </a:p>
        </p:txBody>
      </p:sp>
      <p:sp>
        <p:nvSpPr>
          <p:cNvPr id="16" name="Rettangolo 15"/>
          <p:cNvSpPr/>
          <p:nvPr/>
        </p:nvSpPr>
        <p:spPr>
          <a:xfrm>
            <a:off x="5796136" y="76159"/>
            <a:ext cx="30128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Workflow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47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a/a1/SE_Process.jpg/320px-SE_Proc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56" y="0"/>
            <a:ext cx="6813556" cy="468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13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314219" y="4684323"/>
            <a:ext cx="85689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rgbClr val="C00000"/>
                </a:solidFill>
              </a:rPr>
              <a:t>continuous </a:t>
            </a:r>
            <a:r>
              <a:rPr lang="en-GB" sz="2400" b="1" dirty="0">
                <a:solidFill>
                  <a:srgbClr val="C00000"/>
                </a:solidFill>
              </a:rPr>
              <a:t>integration</a:t>
            </a:r>
            <a:r>
              <a:rPr lang="en-GB" sz="2400" dirty="0">
                <a:solidFill>
                  <a:srgbClr val="C00000"/>
                </a:solidFill>
              </a:rPr>
              <a:t> (</a:t>
            </a:r>
            <a:r>
              <a:rPr lang="en-GB" sz="2400" b="1" dirty="0">
                <a:solidFill>
                  <a:srgbClr val="C00000"/>
                </a:solidFill>
              </a:rPr>
              <a:t>CI</a:t>
            </a:r>
            <a:r>
              <a:rPr lang="en-GB" sz="2400" dirty="0">
                <a:solidFill>
                  <a:srgbClr val="C00000"/>
                </a:solidFill>
              </a:rPr>
              <a:t>) is the practice of merging all developer working copies to a shared </a:t>
            </a:r>
            <a:r>
              <a:rPr lang="en-GB" sz="2400" dirty="0" smtClean="0">
                <a:solidFill>
                  <a:srgbClr val="C00000"/>
                </a:solidFill>
                <a:hlinkClick r:id="rId3" tooltip="Trunk (software)"/>
              </a:rPr>
              <a:t>mainline</a:t>
            </a:r>
            <a:r>
              <a:rPr lang="en-GB" sz="2400" dirty="0" smtClean="0">
                <a:solidFill>
                  <a:srgbClr val="C00000"/>
                </a:solidFill>
              </a:rPr>
              <a:t> several </a:t>
            </a:r>
            <a:r>
              <a:rPr lang="en-GB" sz="2400" dirty="0">
                <a:solidFill>
                  <a:srgbClr val="C00000"/>
                </a:solidFill>
              </a:rPr>
              <a:t>times a day</a:t>
            </a:r>
            <a:r>
              <a:rPr lang="en-GB" sz="2400" dirty="0" smtClean="0">
                <a:solidFill>
                  <a:srgbClr val="C00000"/>
                </a:solidFill>
              </a:rPr>
              <a:t>.</a:t>
            </a:r>
            <a:endParaRPr lang="en-GB" sz="2400" baseline="30000" dirty="0">
              <a:solidFill>
                <a:srgbClr val="C00000"/>
              </a:solidFill>
            </a:endParaRPr>
          </a:p>
          <a:p>
            <a:r>
              <a:rPr lang="en-GB" dirty="0" smtClean="0">
                <a:hlinkClick r:id="rId4" tooltip="Grady Booch"/>
              </a:rPr>
              <a:t>Grady </a:t>
            </a:r>
            <a:r>
              <a:rPr lang="en-GB" dirty="0" err="1">
                <a:hlinkClick r:id="rId4" tooltip="Grady Booch"/>
              </a:rPr>
              <a:t>Booch</a:t>
            </a:r>
            <a:r>
              <a:rPr lang="en-GB" dirty="0"/>
              <a:t> first proposed the term CI in </a:t>
            </a:r>
            <a:r>
              <a:rPr lang="en-GB" dirty="0">
                <a:hlinkClick r:id="rId5" tooltip="Booch method"/>
              </a:rPr>
              <a:t>his 1991 method</a:t>
            </a:r>
            <a:r>
              <a:rPr lang="en-GB" dirty="0"/>
              <a:t>,</a:t>
            </a:r>
            <a:r>
              <a:rPr lang="en-GB" baseline="30000" dirty="0">
                <a:hlinkClick r:id="rId6"/>
              </a:rPr>
              <a:t>[2]</a:t>
            </a:r>
            <a:r>
              <a:rPr lang="en-GB" dirty="0"/>
              <a:t> although he did not advocate integrating several times a day. </a:t>
            </a:r>
            <a:r>
              <a:rPr lang="en-GB" dirty="0">
                <a:hlinkClick r:id="rId7" tooltip="Extreme programming"/>
              </a:rPr>
              <a:t>Extreme programming</a:t>
            </a:r>
            <a:r>
              <a:rPr lang="en-GB" dirty="0"/>
              <a:t> (XP) adopted the concept of CI and did advocate integrating more than once per day – perhaps as many as tens of times per 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65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 – E80</a:t>
            </a:r>
            <a:endParaRPr lang="en-US"/>
          </a:p>
        </p:txBody>
      </p:sp>
      <p:sp>
        <p:nvSpPr>
          <p:cNvPr id="5" name="CasellaDiTesto 4"/>
          <p:cNvSpPr txBox="1"/>
          <p:nvPr/>
        </p:nvSpPr>
        <p:spPr>
          <a:xfrm>
            <a:off x="592752" y="270518"/>
            <a:ext cx="302433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 smtClean="0"/>
              <a:t>Requirement</a:t>
            </a:r>
            <a:r>
              <a:rPr lang="it-IT" dirty="0" smtClean="0"/>
              <a:t> </a:t>
            </a:r>
            <a:r>
              <a:rPr lang="it-IT" dirty="0" err="1" smtClean="0"/>
              <a:t>analysis</a:t>
            </a:r>
            <a:endParaRPr lang="en-US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615525" y="918590"/>
            <a:ext cx="302433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smtClean="0"/>
              <a:t>Problem </a:t>
            </a:r>
            <a:r>
              <a:rPr lang="it-IT" dirty="0" err="1"/>
              <a:t>analysis</a:t>
            </a:r>
            <a:endParaRPr lang="en-US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2677711" y="1681948"/>
            <a:ext cx="352839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 smtClean="0"/>
              <a:t>Logical</a:t>
            </a:r>
            <a:r>
              <a:rPr lang="it-IT" dirty="0" smtClean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 of the </a:t>
            </a:r>
            <a:r>
              <a:rPr lang="it-IT" dirty="0" err="1" smtClean="0"/>
              <a:t>system</a:t>
            </a:r>
            <a:endParaRPr lang="en-US" dirty="0"/>
          </a:p>
        </p:txBody>
      </p:sp>
      <p:cxnSp>
        <p:nvCxnSpPr>
          <p:cNvPr id="9" name="Connettore 2 8"/>
          <p:cNvCxnSpPr>
            <a:stCxn id="5" idx="2"/>
            <a:endCxn id="6" idx="0"/>
          </p:cNvCxnSpPr>
          <p:nvPr/>
        </p:nvCxnSpPr>
        <p:spPr>
          <a:xfrm>
            <a:off x="2104920" y="639850"/>
            <a:ext cx="22773" cy="2787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4 10"/>
          <p:cNvCxnSpPr>
            <a:stCxn id="6" idx="3"/>
            <a:endCxn id="7" idx="0"/>
          </p:cNvCxnSpPr>
          <p:nvPr/>
        </p:nvCxnSpPr>
        <p:spPr>
          <a:xfrm>
            <a:off x="3639861" y="1103256"/>
            <a:ext cx="802046" cy="5786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2191658" y="2431255"/>
            <a:ext cx="4500499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Identification of the software </a:t>
            </a:r>
            <a:r>
              <a:rPr lang="it-IT" b="1" dirty="0" err="1"/>
              <a:t>components</a:t>
            </a:r>
            <a:endParaRPr lang="en-US" b="1" dirty="0"/>
          </a:p>
        </p:txBody>
      </p:sp>
      <p:cxnSp>
        <p:nvCxnSpPr>
          <p:cNvPr id="15" name="Connettore 2 14"/>
          <p:cNvCxnSpPr>
            <a:stCxn id="7" idx="2"/>
            <a:endCxn id="13" idx="0"/>
          </p:cNvCxnSpPr>
          <p:nvPr/>
        </p:nvCxnSpPr>
        <p:spPr>
          <a:xfrm>
            <a:off x="4441907" y="2051280"/>
            <a:ext cx="1" cy="379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510707" y="3510879"/>
            <a:ext cx="3815203" cy="1384995"/>
          </a:xfrm>
          <a:prstGeom prst="rect">
            <a:avLst/>
          </a:prstGeom>
          <a:solidFill>
            <a:srgbClr val="D2FEEA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 smtClean="0"/>
              <a:t>Selection</a:t>
            </a:r>
            <a:r>
              <a:rPr lang="it-IT" dirty="0" smtClean="0"/>
              <a:t> and </a:t>
            </a:r>
            <a:r>
              <a:rPr lang="it-IT" dirty="0" err="1" smtClean="0"/>
              <a:t>reuse</a:t>
            </a:r>
            <a:r>
              <a:rPr lang="it-IT" dirty="0" smtClean="0"/>
              <a:t> of </a:t>
            </a:r>
            <a:r>
              <a:rPr lang="it-IT" dirty="0" err="1" smtClean="0"/>
              <a:t>existing</a:t>
            </a:r>
            <a:r>
              <a:rPr lang="it-IT" dirty="0" smtClean="0"/>
              <a:t> (</a:t>
            </a:r>
            <a:r>
              <a:rPr lang="it-IT" dirty="0" err="1" smtClean="0"/>
              <a:t>tested</a:t>
            </a:r>
            <a:r>
              <a:rPr lang="it-IT" dirty="0" smtClean="0"/>
              <a:t>) </a:t>
            </a:r>
            <a:r>
              <a:rPr lang="it-IT" dirty="0" err="1" smtClean="0"/>
              <a:t>components</a:t>
            </a:r>
            <a:endParaRPr lang="it-IT" dirty="0" smtClean="0"/>
          </a:p>
          <a:p>
            <a:endParaRPr lang="it-IT" sz="1600" i="1" dirty="0" smtClean="0">
              <a:latin typeface="Arial Black" panose="020B0A04020102020204" pitchFamily="34" charset="0"/>
            </a:endParaRPr>
          </a:p>
          <a:p>
            <a:r>
              <a:rPr lang="it-IT" sz="1600" i="1" dirty="0" smtClean="0">
                <a:latin typeface="Arial Black" panose="020B0A04020102020204" pitchFamily="34" charset="0"/>
              </a:rPr>
              <a:t>Technology </a:t>
            </a:r>
            <a:r>
              <a:rPr lang="it-IT" sz="1600" i="1" dirty="0" err="1" smtClean="0">
                <a:latin typeface="Arial Black" panose="020B0A04020102020204" pitchFamily="34" charset="0"/>
              </a:rPr>
              <a:t>language</a:t>
            </a:r>
            <a:endParaRPr lang="it-IT" sz="1600" i="1" dirty="0" smtClean="0">
              <a:latin typeface="Arial Black" panose="020B0A04020102020204" pitchFamily="34" charset="0"/>
            </a:endParaRPr>
          </a:p>
          <a:p>
            <a:r>
              <a:rPr lang="it-IT" sz="1600" i="1" dirty="0" smtClean="0">
                <a:latin typeface="Arial Black" panose="020B0A04020102020204" pitchFamily="34" charset="0"/>
              </a:rPr>
              <a:t>Problem-</a:t>
            </a:r>
            <a:r>
              <a:rPr lang="it-IT" sz="1600" i="1" dirty="0" err="1" smtClean="0">
                <a:latin typeface="Arial Black" panose="020B0A04020102020204" pitchFamily="34" charset="0"/>
              </a:rPr>
              <a:t>specific</a:t>
            </a:r>
            <a:r>
              <a:rPr lang="it-IT" sz="1600" i="1" dirty="0" smtClean="0">
                <a:latin typeface="Arial Black" panose="020B0A04020102020204" pitchFamily="34" charset="0"/>
              </a:rPr>
              <a:t> </a:t>
            </a:r>
            <a:r>
              <a:rPr lang="it-IT" sz="1600" i="1" dirty="0" err="1" smtClean="0">
                <a:latin typeface="Arial Black" panose="020B0A04020102020204" pitchFamily="34" charset="0"/>
              </a:rPr>
              <a:t>supports</a:t>
            </a:r>
            <a:endParaRPr lang="en-US" sz="1600" i="1" dirty="0">
              <a:latin typeface="Arial Black" panose="020B0A04020102020204" pitchFamily="34" charset="0"/>
            </a:endParaRPr>
          </a:p>
        </p:txBody>
      </p:sp>
      <p:cxnSp>
        <p:nvCxnSpPr>
          <p:cNvPr id="19" name="Connettore 4 18"/>
          <p:cNvCxnSpPr>
            <a:stCxn id="13" idx="2"/>
            <a:endCxn id="17" idx="0"/>
          </p:cNvCxnSpPr>
          <p:nvPr/>
        </p:nvCxnSpPr>
        <p:spPr>
          <a:xfrm rot="5400000">
            <a:off x="3074963" y="2143934"/>
            <a:ext cx="710292" cy="202359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/>
          <p:cNvSpPr txBox="1"/>
          <p:nvPr/>
        </p:nvSpPr>
        <p:spPr>
          <a:xfrm>
            <a:off x="4687170" y="3510880"/>
            <a:ext cx="4434527" cy="1354217"/>
          </a:xfrm>
          <a:prstGeom prst="rect">
            <a:avLst/>
          </a:prstGeom>
          <a:solidFill>
            <a:srgbClr val="D2FEEA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smtClean="0"/>
              <a:t>Definition of (domain) </a:t>
            </a:r>
            <a:r>
              <a:rPr lang="it-IT" dirty="0" err="1" smtClean="0"/>
              <a:t>specific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endParaRPr lang="it-IT" dirty="0" smtClean="0"/>
          </a:p>
          <a:p>
            <a:endParaRPr lang="it-IT" sz="1600" i="1" dirty="0" smtClean="0">
              <a:latin typeface="Arial Black" panose="020B0A04020102020204" pitchFamily="34" charset="0"/>
            </a:endParaRPr>
          </a:p>
          <a:p>
            <a:endParaRPr lang="it-IT" sz="1600" i="1" dirty="0" smtClean="0">
              <a:latin typeface="Arial Black" panose="020B0A04020102020204" pitchFamily="34" charset="0"/>
            </a:endParaRPr>
          </a:p>
          <a:p>
            <a:r>
              <a:rPr lang="it-IT" sz="1600" i="1" dirty="0" smtClean="0">
                <a:latin typeface="Arial Black" panose="020B0A04020102020204" pitchFamily="34" charset="0"/>
              </a:rPr>
              <a:t>Domain</a:t>
            </a:r>
            <a:r>
              <a:rPr lang="it-IT" sz="1600" i="1" dirty="0">
                <a:latin typeface="Arial Black" panose="020B0A04020102020204" pitchFamily="34" charset="0"/>
              </a:rPr>
              <a:t>-</a:t>
            </a:r>
            <a:r>
              <a:rPr lang="it-IT" sz="1600" i="1" dirty="0" err="1">
                <a:latin typeface="Arial Black" panose="020B0A04020102020204" pitchFamily="34" charset="0"/>
              </a:rPr>
              <a:t>specific</a:t>
            </a:r>
            <a:r>
              <a:rPr lang="it-IT" sz="1600" i="1" dirty="0">
                <a:latin typeface="Arial Black" panose="020B0A04020102020204" pitchFamily="34" charset="0"/>
              </a:rPr>
              <a:t> </a:t>
            </a:r>
            <a:r>
              <a:rPr lang="it-IT" sz="1600" i="1" dirty="0" smtClean="0">
                <a:latin typeface="Arial Black" panose="020B0A04020102020204" pitchFamily="34" charset="0"/>
              </a:rPr>
              <a:t> </a:t>
            </a:r>
            <a:r>
              <a:rPr lang="it-IT" sz="1600" i="1" dirty="0" err="1" smtClean="0">
                <a:latin typeface="Arial Black" panose="020B0A04020102020204" pitchFamily="34" charset="0"/>
              </a:rPr>
              <a:t>language</a:t>
            </a:r>
            <a:endParaRPr lang="it-IT" sz="1600" i="1" dirty="0" smtClean="0">
              <a:latin typeface="Arial Black" panose="020B0A04020102020204" pitchFamily="34" charset="0"/>
            </a:endParaRPr>
          </a:p>
          <a:p>
            <a:r>
              <a:rPr lang="it-IT" sz="1600" i="1" dirty="0" smtClean="0">
                <a:latin typeface="Arial Black" panose="020B0A04020102020204" pitchFamily="34" charset="0"/>
              </a:rPr>
              <a:t>Domain-</a:t>
            </a:r>
            <a:r>
              <a:rPr lang="it-IT" sz="1600" i="1" dirty="0" err="1" smtClean="0">
                <a:latin typeface="Arial Black" panose="020B0A04020102020204" pitchFamily="34" charset="0"/>
              </a:rPr>
              <a:t>specific</a:t>
            </a:r>
            <a:r>
              <a:rPr lang="it-IT" sz="1600" i="1" dirty="0" smtClean="0">
                <a:latin typeface="Arial Black" panose="020B0A04020102020204" pitchFamily="34" charset="0"/>
              </a:rPr>
              <a:t> </a:t>
            </a:r>
            <a:r>
              <a:rPr lang="it-IT" sz="1600" i="1" dirty="0" err="1" smtClean="0">
                <a:latin typeface="Arial Black" panose="020B0A04020102020204" pitchFamily="34" charset="0"/>
              </a:rPr>
              <a:t>supports</a:t>
            </a:r>
            <a:endParaRPr lang="en-US" sz="1600" i="1" dirty="0">
              <a:latin typeface="Arial Black" panose="020B0A04020102020204" pitchFamily="34" charset="0"/>
            </a:endParaRPr>
          </a:p>
        </p:txBody>
      </p:sp>
      <p:cxnSp>
        <p:nvCxnSpPr>
          <p:cNvPr id="22" name="Connettore 4 21"/>
          <p:cNvCxnSpPr>
            <a:stCxn id="13" idx="2"/>
            <a:endCxn id="20" idx="0"/>
          </p:cNvCxnSpPr>
          <p:nvPr/>
        </p:nvCxnSpPr>
        <p:spPr>
          <a:xfrm rot="16200000" flipH="1">
            <a:off x="5318025" y="1924470"/>
            <a:ext cx="710293" cy="246252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/>
          <p:cNvSpPr txBox="1"/>
          <p:nvPr/>
        </p:nvSpPr>
        <p:spPr>
          <a:xfrm>
            <a:off x="1236716" y="3078831"/>
            <a:ext cx="120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Bottom-up</a:t>
            </a:r>
            <a:endParaRPr lang="en-US" dirty="0"/>
          </a:p>
        </p:txBody>
      </p:sp>
      <p:sp>
        <p:nvSpPr>
          <p:cNvPr id="24" name="CasellaDiTesto 23"/>
          <p:cNvSpPr txBox="1"/>
          <p:nvPr/>
        </p:nvSpPr>
        <p:spPr>
          <a:xfrm>
            <a:off x="6756029" y="3045972"/>
            <a:ext cx="112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Top-down</a:t>
            </a:r>
            <a:endParaRPr lang="en-US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837653" y="5392378"/>
            <a:ext cx="12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In </a:t>
            </a:r>
            <a:r>
              <a:rPr lang="it-IT" dirty="0" err="1" smtClean="0"/>
              <a:t>any</a:t>
            </a:r>
            <a:r>
              <a:rPr lang="it-IT" dirty="0" smtClean="0"/>
              <a:t> case:</a:t>
            </a:r>
            <a:endParaRPr lang="en-US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2483768" y="5198324"/>
            <a:ext cx="4850174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software component?</a:t>
            </a:r>
          </a:p>
          <a:p>
            <a:r>
              <a:rPr lang="it-IT" dirty="0" smtClean="0"/>
              <a:t>How </a:t>
            </a:r>
            <a:r>
              <a:rPr lang="it-IT" dirty="0" err="1" smtClean="0"/>
              <a:t>components</a:t>
            </a:r>
            <a:r>
              <a:rPr lang="it-IT" dirty="0" smtClean="0"/>
              <a:t> </a:t>
            </a:r>
            <a:r>
              <a:rPr lang="it-IT" dirty="0" err="1" smtClean="0"/>
              <a:t>interact</a:t>
            </a:r>
            <a:r>
              <a:rPr lang="it-IT" dirty="0" smtClean="0"/>
              <a:t>?</a:t>
            </a:r>
          </a:p>
          <a:p>
            <a:r>
              <a:rPr lang="it-IT" dirty="0" err="1" smtClean="0"/>
              <a:t>Which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</a:t>
            </a:r>
            <a:r>
              <a:rPr lang="it-IT" dirty="0" err="1" smtClean="0"/>
              <a:t>embed</a:t>
            </a:r>
            <a:r>
              <a:rPr lang="it-IT" dirty="0" smtClean="0"/>
              <a:t> the </a:t>
            </a:r>
            <a:r>
              <a:rPr lang="it-IT" sz="1600" i="1" dirty="0">
                <a:latin typeface="Arial Black" panose="020B0A04020102020204" pitchFamily="34" charset="0"/>
              </a:rPr>
              <a:t>business </a:t>
            </a:r>
            <a:r>
              <a:rPr lang="it-IT" sz="1600" i="1" dirty="0" err="1">
                <a:latin typeface="Arial Black" panose="020B0A04020102020204" pitchFamily="34" charset="0"/>
              </a:rPr>
              <a:t>logic</a:t>
            </a:r>
            <a:r>
              <a:rPr lang="it-IT" dirty="0" smtClean="0"/>
              <a:t>?</a:t>
            </a:r>
            <a:endParaRPr lang="en-US" dirty="0"/>
          </a:p>
        </p:txBody>
      </p:sp>
      <p:sp>
        <p:nvSpPr>
          <p:cNvPr id="18" name="Rettangolo 17"/>
          <p:cNvSpPr/>
          <p:nvPr/>
        </p:nvSpPr>
        <p:spPr>
          <a:xfrm>
            <a:off x="6108886" y="61734"/>
            <a:ext cx="30128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Workflow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61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3" grpId="0" animBg="1"/>
      <p:bldP spid="17" grpId="0" animBg="1"/>
      <p:bldP spid="20" grpId="0" animBg="1"/>
      <p:bldP spid="23" grpId="0"/>
      <p:bldP spid="24" grpId="0"/>
      <p:bldP spid="30" grpId="0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15</a:t>
            </a:fld>
            <a:endParaRPr lang="it-IT"/>
          </a:p>
        </p:txBody>
      </p:sp>
      <p:pic>
        <p:nvPicPr>
          <p:cNvPr id="12290" name="Picture 2" descr="scrum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74" y="1124744"/>
            <a:ext cx="9151174" cy="525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/>
          <p:cNvSpPr/>
          <p:nvPr/>
        </p:nvSpPr>
        <p:spPr>
          <a:xfrm>
            <a:off x="6452153" y="61734"/>
            <a:ext cx="23262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SCRUM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9918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16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6508259" y="61734"/>
            <a:ext cx="22140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VISION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685003" y="1919726"/>
            <a:ext cx="76136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WHAT</a:t>
            </a:r>
            <a:endParaRPr lang="en-GB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5675586" y="1905550"/>
            <a:ext cx="202452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APPLICATION LEVEL</a:t>
            </a:r>
            <a:endParaRPr lang="en-GB" dirty="0"/>
          </a:p>
        </p:txBody>
      </p:sp>
      <p:sp>
        <p:nvSpPr>
          <p:cNvPr id="20" name="CasellaDiTesto 19"/>
          <p:cNvSpPr txBox="1"/>
          <p:nvPr/>
        </p:nvSpPr>
        <p:spPr>
          <a:xfrm>
            <a:off x="2206070" y="1767050"/>
            <a:ext cx="3362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BUSINESS LOGIC</a:t>
            </a:r>
          </a:p>
          <a:p>
            <a:r>
              <a:rPr lang="it-IT" dirty="0" smtClean="0"/>
              <a:t>DOMAIN-RELATED TERMINOLOGY</a:t>
            </a:r>
            <a:endParaRPr lang="en-GB" dirty="0"/>
          </a:p>
        </p:txBody>
      </p:sp>
      <p:cxnSp>
        <p:nvCxnSpPr>
          <p:cNvPr id="22" name="Connettore 1 21"/>
          <p:cNvCxnSpPr/>
          <p:nvPr/>
        </p:nvCxnSpPr>
        <p:spPr>
          <a:xfrm>
            <a:off x="718829" y="3017660"/>
            <a:ext cx="72728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1 22"/>
          <p:cNvCxnSpPr/>
          <p:nvPr/>
        </p:nvCxnSpPr>
        <p:spPr>
          <a:xfrm>
            <a:off x="718829" y="4365104"/>
            <a:ext cx="72728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/>
          <p:cNvSpPr txBox="1"/>
          <p:nvPr/>
        </p:nvSpPr>
        <p:spPr>
          <a:xfrm>
            <a:off x="5760779" y="4581128"/>
            <a:ext cx="181088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PLATFORM LEVEL</a:t>
            </a:r>
            <a:endParaRPr lang="en-GB" dirty="0"/>
          </a:p>
        </p:txBody>
      </p:sp>
      <p:sp>
        <p:nvSpPr>
          <p:cNvPr id="25" name="CasellaDiTesto 24"/>
          <p:cNvSpPr txBox="1"/>
          <p:nvPr/>
        </p:nvSpPr>
        <p:spPr>
          <a:xfrm>
            <a:off x="5760779" y="3169555"/>
            <a:ext cx="1762021" cy="369332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MAPPING  LEVEL</a:t>
            </a:r>
            <a:endParaRPr lang="en-GB" dirty="0"/>
          </a:p>
        </p:txBody>
      </p:sp>
      <p:sp>
        <p:nvSpPr>
          <p:cNvPr id="26" name="CasellaDiTesto 25"/>
          <p:cNvSpPr txBox="1"/>
          <p:nvPr/>
        </p:nvSpPr>
        <p:spPr>
          <a:xfrm>
            <a:off x="723731" y="2758215"/>
            <a:ext cx="683905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HOW</a:t>
            </a:r>
            <a:endParaRPr lang="en-GB" dirty="0"/>
          </a:p>
        </p:txBody>
      </p:sp>
      <p:sp>
        <p:nvSpPr>
          <p:cNvPr id="27" name="CasellaDiTesto 26"/>
          <p:cNvSpPr txBox="1"/>
          <p:nvPr/>
        </p:nvSpPr>
        <p:spPr>
          <a:xfrm>
            <a:off x="2187499" y="2810928"/>
            <a:ext cx="3013261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( MODEL – </a:t>
            </a:r>
            <a:r>
              <a:rPr lang="it-IT" b="1" dirty="0">
                <a:solidFill>
                  <a:srgbClr val="C00000"/>
                </a:solidFill>
              </a:rPr>
              <a:t>CONTROL</a:t>
            </a:r>
            <a:r>
              <a:rPr lang="it-IT" dirty="0"/>
              <a:t> </a:t>
            </a:r>
            <a:r>
              <a:rPr lang="it-IT" dirty="0" smtClean="0"/>
              <a:t> - VIEW )</a:t>
            </a:r>
            <a:endParaRPr lang="en-GB" dirty="0"/>
          </a:p>
        </p:txBody>
      </p:sp>
      <p:grpSp>
        <p:nvGrpSpPr>
          <p:cNvPr id="43" name="Gruppo 42"/>
          <p:cNvGrpSpPr/>
          <p:nvPr/>
        </p:nvGrpSpPr>
        <p:grpSpPr>
          <a:xfrm>
            <a:off x="214773" y="77830"/>
            <a:ext cx="1245804" cy="1009818"/>
            <a:chOff x="7020272" y="1124744"/>
            <a:chExt cx="1245804" cy="1009818"/>
          </a:xfrm>
        </p:grpSpPr>
        <p:cxnSp>
          <p:nvCxnSpPr>
            <p:cNvPr id="31" name="Connettore 2 30"/>
            <p:cNvCxnSpPr/>
            <p:nvPr/>
          </p:nvCxnSpPr>
          <p:spPr>
            <a:xfrm flipV="1">
              <a:off x="7452320" y="1124744"/>
              <a:ext cx="0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2 32"/>
            <p:cNvCxnSpPr/>
            <p:nvPr/>
          </p:nvCxnSpPr>
          <p:spPr>
            <a:xfrm flipH="1">
              <a:off x="7020272" y="1640360"/>
              <a:ext cx="432048" cy="2044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2 34"/>
            <p:cNvCxnSpPr/>
            <p:nvPr/>
          </p:nvCxnSpPr>
          <p:spPr>
            <a:xfrm flipV="1">
              <a:off x="7452320" y="1628800"/>
              <a:ext cx="504056" cy="115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sellaDiTesto 36"/>
            <p:cNvSpPr txBox="1"/>
            <p:nvPr/>
          </p:nvSpPr>
          <p:spPr>
            <a:xfrm>
              <a:off x="7092280" y="1124744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S</a:t>
              </a:r>
              <a:endParaRPr lang="en-GB" dirty="0"/>
            </a:p>
          </p:txBody>
        </p:sp>
        <p:sp>
          <p:nvSpPr>
            <p:cNvPr id="38" name="CasellaDiTesto 37"/>
            <p:cNvSpPr txBox="1"/>
            <p:nvPr/>
          </p:nvSpPr>
          <p:spPr>
            <a:xfrm>
              <a:off x="7091064" y="1765230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I</a:t>
              </a:r>
              <a:endParaRPr lang="en-GB" dirty="0"/>
            </a:p>
          </p:txBody>
        </p:sp>
        <p:sp>
          <p:nvSpPr>
            <p:cNvPr id="39" name="CasellaDiTesto 38"/>
            <p:cNvSpPr txBox="1"/>
            <p:nvPr/>
          </p:nvSpPr>
          <p:spPr>
            <a:xfrm>
              <a:off x="7956376" y="131111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B</a:t>
              </a:r>
              <a:endParaRPr lang="en-GB" dirty="0"/>
            </a:p>
          </p:txBody>
        </p:sp>
      </p:grpSp>
      <p:cxnSp>
        <p:nvCxnSpPr>
          <p:cNvPr id="42" name="Connettore 2 41"/>
          <p:cNvCxnSpPr/>
          <p:nvPr/>
        </p:nvCxnSpPr>
        <p:spPr>
          <a:xfrm>
            <a:off x="1726941" y="3017660"/>
            <a:ext cx="0" cy="13474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/>
          <p:cNvSpPr txBox="1"/>
          <p:nvPr/>
        </p:nvSpPr>
        <p:spPr>
          <a:xfrm>
            <a:off x="963774" y="5517232"/>
            <a:ext cx="69762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EDGE</a:t>
            </a:r>
            <a:endParaRPr lang="en-GB" dirty="0"/>
          </a:p>
        </p:txBody>
      </p:sp>
      <p:sp>
        <p:nvSpPr>
          <p:cNvPr id="48" name="CasellaDiTesto 47"/>
          <p:cNvSpPr txBox="1"/>
          <p:nvPr/>
        </p:nvSpPr>
        <p:spPr>
          <a:xfrm>
            <a:off x="2843808" y="5517232"/>
            <a:ext cx="586571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FOG</a:t>
            </a:r>
            <a:endParaRPr lang="en-GB" dirty="0"/>
          </a:p>
        </p:txBody>
      </p:sp>
      <p:sp>
        <p:nvSpPr>
          <p:cNvPr id="49" name="CasellaDiTesto 48"/>
          <p:cNvSpPr txBox="1"/>
          <p:nvPr/>
        </p:nvSpPr>
        <p:spPr>
          <a:xfrm>
            <a:off x="4368247" y="5517232"/>
            <a:ext cx="84324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CLOUD</a:t>
            </a:r>
            <a:endParaRPr lang="en-GB" dirty="0"/>
          </a:p>
        </p:txBody>
      </p:sp>
      <p:cxnSp>
        <p:nvCxnSpPr>
          <p:cNvPr id="50" name="Connettore 1 49"/>
          <p:cNvCxnSpPr/>
          <p:nvPr/>
        </p:nvCxnSpPr>
        <p:spPr>
          <a:xfrm>
            <a:off x="718829" y="5373216"/>
            <a:ext cx="4849828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/>
          <p:cNvCxnSpPr/>
          <p:nvPr/>
        </p:nvCxnSpPr>
        <p:spPr>
          <a:xfrm>
            <a:off x="5580112" y="1087648"/>
            <a:ext cx="0" cy="4285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sellaDiTesto 53"/>
          <p:cNvSpPr txBox="1"/>
          <p:nvPr/>
        </p:nvSpPr>
        <p:spPr>
          <a:xfrm>
            <a:off x="7991637" y="4370079"/>
            <a:ext cx="632353" cy="369332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LOW</a:t>
            </a:r>
            <a:endParaRPr lang="en-GB" dirty="0"/>
          </a:p>
        </p:txBody>
      </p:sp>
      <p:sp>
        <p:nvSpPr>
          <p:cNvPr id="55" name="CasellaDiTesto 54"/>
          <p:cNvSpPr txBox="1"/>
          <p:nvPr/>
        </p:nvSpPr>
        <p:spPr>
          <a:xfrm>
            <a:off x="8074332" y="2626262"/>
            <a:ext cx="676788" cy="369332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HIGH</a:t>
            </a:r>
            <a:endParaRPr lang="en-GB" dirty="0"/>
          </a:p>
        </p:txBody>
      </p:sp>
      <p:sp>
        <p:nvSpPr>
          <p:cNvPr id="56" name="CasellaDiTesto 55"/>
          <p:cNvSpPr txBox="1"/>
          <p:nvPr/>
        </p:nvSpPr>
        <p:spPr>
          <a:xfrm>
            <a:off x="5760779" y="5517232"/>
            <a:ext cx="1965859" cy="369332"/>
          </a:xfrm>
          <a:prstGeom prst="rect">
            <a:avLst/>
          </a:prstGeom>
          <a:solidFill>
            <a:srgbClr val="9966F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CONCRETE WORLD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28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2"/>
          <p:cNvSpPr txBox="1"/>
          <p:nvPr/>
        </p:nvSpPr>
        <p:spPr>
          <a:xfrm>
            <a:off x="3028952" y="6356352"/>
            <a:ext cx="30861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ANatali  - DISI - IOT - Univeristy of Bologna</a:t>
            </a:r>
          </a:p>
        </p:txBody>
      </p:sp>
      <p:sp>
        <p:nvSpPr>
          <p:cNvPr id="3" name="Segnaposto numero diapositiva 3"/>
          <p:cNvSpPr txBox="1"/>
          <p:nvPr/>
        </p:nvSpPr>
        <p:spPr>
          <a:xfrm>
            <a:off x="6457952" y="6356352"/>
            <a:ext cx="20574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262D43-59BF-4681-909F-28333DDCBCF6}" type="slidenum">
              <a:t>17</a:t>
            </a:fld>
            <a:endParaRPr lang="it-IT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cxnSp>
        <p:nvCxnSpPr>
          <p:cNvPr id="4" name="Connettore 2 4"/>
          <p:cNvCxnSpPr/>
          <p:nvPr/>
        </p:nvCxnSpPr>
        <p:spPr>
          <a:xfrm flipV="1">
            <a:off x="2983229" y="529401"/>
            <a:ext cx="11433" cy="2183322"/>
          </a:xfrm>
          <a:prstGeom prst="straightConnector1">
            <a:avLst/>
          </a:prstGeom>
          <a:noFill/>
          <a:ln w="28575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5" name="Connettore 2 5"/>
          <p:cNvCxnSpPr/>
          <p:nvPr/>
        </p:nvCxnSpPr>
        <p:spPr>
          <a:xfrm flipH="1">
            <a:off x="1360167" y="2697480"/>
            <a:ext cx="1645920" cy="1173477"/>
          </a:xfrm>
          <a:prstGeom prst="straightConnector1">
            <a:avLst/>
          </a:prstGeom>
          <a:noFill/>
          <a:ln w="28575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6" name="Connettore 2 6"/>
          <p:cNvCxnSpPr/>
          <p:nvPr/>
        </p:nvCxnSpPr>
        <p:spPr>
          <a:xfrm>
            <a:off x="3006087" y="2712723"/>
            <a:ext cx="2480313" cy="0"/>
          </a:xfrm>
          <a:prstGeom prst="straightConnector1">
            <a:avLst/>
          </a:prstGeom>
          <a:noFill/>
          <a:ln w="28575">
            <a:solidFill>
              <a:srgbClr val="4472C4"/>
            </a:solidFill>
            <a:prstDash val="solid"/>
            <a:miter/>
            <a:tailEnd type="arrow"/>
          </a:ln>
        </p:spPr>
      </p:cxnSp>
      <p:sp>
        <p:nvSpPr>
          <p:cNvPr id="7" name="Rettangolo 10"/>
          <p:cNvSpPr/>
          <p:nvPr/>
        </p:nvSpPr>
        <p:spPr>
          <a:xfrm>
            <a:off x="5250333" y="2046856"/>
            <a:ext cx="1888530" cy="64633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600" b="1" i="0" u="none" strike="noStrike" kern="1200" cap="none" spc="0" baseline="0">
                <a:solidFill>
                  <a:srgbClr val="262626"/>
                </a:solidFill>
                <a:effectLst>
                  <a:outerShdw dist="38096" dir="2700000">
                    <a:srgbClr val="5B9BD5"/>
                  </a:outerShdw>
                </a:effectLst>
                <a:uFillTx/>
                <a:latin typeface="Calibri"/>
              </a:rPr>
              <a:t>Behavior</a:t>
            </a:r>
          </a:p>
        </p:txBody>
      </p:sp>
      <p:sp>
        <p:nvSpPr>
          <p:cNvPr id="8" name="Rettangolo 11"/>
          <p:cNvSpPr/>
          <p:nvPr/>
        </p:nvSpPr>
        <p:spPr>
          <a:xfrm>
            <a:off x="2795619" y="-11045"/>
            <a:ext cx="1968424" cy="64633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600" b="1" i="0" u="none" strike="noStrike" kern="1200" cap="none" spc="0" baseline="0">
                <a:solidFill>
                  <a:srgbClr val="262626"/>
                </a:solidFill>
                <a:effectLst>
                  <a:outerShdw dist="38096" dir="2700000">
                    <a:srgbClr val="5B9BD5"/>
                  </a:outerShdw>
                </a:effectLst>
                <a:uFillTx/>
                <a:latin typeface="Calibri"/>
              </a:rPr>
              <a:t>Structure</a:t>
            </a:r>
          </a:p>
        </p:txBody>
      </p:sp>
      <p:sp>
        <p:nvSpPr>
          <p:cNvPr id="12" name="Rettangolo 15"/>
          <p:cNvSpPr/>
          <p:nvPr/>
        </p:nvSpPr>
        <p:spPr>
          <a:xfrm>
            <a:off x="692596" y="3755779"/>
            <a:ext cx="2285370" cy="64633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600" b="1" i="0" u="none" strike="noStrike" kern="1200" cap="none" spc="0" baseline="0">
                <a:solidFill>
                  <a:srgbClr val="262626"/>
                </a:solidFill>
                <a:effectLst>
                  <a:outerShdw dist="38096" dir="2700000">
                    <a:srgbClr val="5B9BD5"/>
                  </a:outerShdw>
                </a:effectLst>
                <a:uFillTx/>
                <a:latin typeface="Calibri"/>
              </a:rPr>
              <a:t>Interaction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713111" y="13514"/>
            <a:ext cx="1546577" cy="2031325"/>
          </a:xfrm>
          <a:prstGeom prst="rect">
            <a:avLst/>
          </a:prstGeom>
          <a:solidFill>
            <a:srgbClr val="FFFFFF"/>
          </a:solidFill>
          <a:ln w="12701">
            <a:solidFill>
              <a:srgbClr val="5B9BD5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1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COMPONENTS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 smtClean="0">
                <a:solidFill>
                  <a:srgbClr val="C00000"/>
                </a:solidFill>
                <a:uFillTx/>
                <a:latin typeface="Calibri"/>
              </a:rPr>
              <a:t>Function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 smtClean="0">
                <a:solidFill>
                  <a:srgbClr val="C00000"/>
                </a:solidFill>
                <a:latin typeface="Calibri"/>
              </a:rPr>
              <a:t>Object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 smtClean="0">
                <a:solidFill>
                  <a:srgbClr val="C00000"/>
                </a:solidFill>
                <a:uFillTx/>
                <a:latin typeface="Calibri"/>
              </a:rPr>
              <a:t>Actor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 smtClean="0">
                <a:solidFill>
                  <a:srgbClr val="C00000"/>
                </a:solidFill>
                <a:latin typeface="Calibri"/>
              </a:rPr>
              <a:t>Agent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 smtClean="0">
                <a:solidFill>
                  <a:srgbClr val="C00000"/>
                </a:solidFill>
                <a:uFillTx/>
                <a:latin typeface="Calibri"/>
              </a:rPr>
              <a:t>(Micro)Service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…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TextBox 16"/>
          <p:cNvSpPr txBox="1"/>
          <p:nvPr/>
        </p:nvSpPr>
        <p:spPr>
          <a:xfrm>
            <a:off x="1875313" y="4402113"/>
            <a:ext cx="3309239" cy="1754326"/>
          </a:xfrm>
          <a:prstGeom prst="rect">
            <a:avLst/>
          </a:prstGeom>
          <a:solidFill>
            <a:srgbClr val="FFFFFF"/>
          </a:solidFill>
          <a:ln w="12701">
            <a:solidFill>
              <a:srgbClr val="5B9BD5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C00000"/>
                </a:solidFill>
                <a:uFillTx/>
                <a:latin typeface="Calibri"/>
              </a:rPr>
              <a:t>Shared memory/Shared spaces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C00000"/>
                </a:solidFill>
                <a:uFillTx/>
                <a:latin typeface="Calibri"/>
              </a:rPr>
              <a:t>Procedure-Call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C00000"/>
                </a:solidFill>
                <a:uFillTx/>
                <a:latin typeface="Calibri"/>
              </a:rPr>
              <a:t>Event-driven/Event-based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 err="1">
                <a:solidFill>
                  <a:srgbClr val="C00000"/>
                </a:solidFill>
                <a:uFillTx/>
                <a:latin typeface="Calibri"/>
              </a:rPr>
              <a:t>Messsage</a:t>
            </a:r>
            <a:r>
              <a:rPr lang="en-US" sz="1800" b="0" i="0" u="none" strike="noStrike" kern="1200" cap="none" spc="0" baseline="0" dirty="0">
                <a:solidFill>
                  <a:srgbClr val="C00000"/>
                </a:solidFill>
                <a:uFillTx/>
                <a:latin typeface="Calibri"/>
              </a:rPr>
              <a:t>-driven/Message-based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C00000"/>
                </a:solidFill>
                <a:uFillTx/>
                <a:latin typeface="Calibri"/>
              </a:rPr>
              <a:t>Publish-Subscribe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…</a:t>
            </a:r>
          </a:p>
        </p:txBody>
      </p:sp>
      <p:sp>
        <p:nvSpPr>
          <p:cNvPr id="15" name="TextBox 17"/>
          <p:cNvSpPr txBox="1"/>
          <p:nvPr/>
        </p:nvSpPr>
        <p:spPr>
          <a:xfrm>
            <a:off x="5220079" y="2844389"/>
            <a:ext cx="3620928" cy="1200329"/>
          </a:xfrm>
          <a:prstGeom prst="rect">
            <a:avLst/>
          </a:prstGeom>
          <a:solidFill>
            <a:srgbClr val="FFFFFF"/>
          </a:solidFill>
          <a:ln w="12701">
            <a:solidFill>
              <a:srgbClr val="5B9BD5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C00000"/>
                </a:solidFill>
                <a:uFillTx/>
                <a:latin typeface="Calibri"/>
              </a:rPr>
              <a:t>Imperative / Functional / Declarative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 smtClean="0">
                <a:solidFill>
                  <a:srgbClr val="C00000"/>
                </a:solidFill>
                <a:uFillTx/>
                <a:latin typeface="Calibri"/>
              </a:rPr>
              <a:t>Reactive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 smtClean="0">
                <a:solidFill>
                  <a:srgbClr val="C00000"/>
                </a:solidFill>
                <a:uFillTx/>
                <a:latin typeface="Calibri"/>
              </a:rPr>
              <a:t>State </a:t>
            </a:r>
            <a:r>
              <a:rPr lang="en-US" sz="1800" b="0" i="0" u="none" strike="noStrike" kern="1200" cap="none" spc="0" baseline="0" dirty="0">
                <a:solidFill>
                  <a:srgbClr val="C00000"/>
                </a:solidFill>
                <a:uFillTx/>
                <a:latin typeface="Calibri"/>
              </a:rPr>
              <a:t>machine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…</a:t>
            </a:r>
          </a:p>
        </p:txBody>
      </p:sp>
      <p:sp>
        <p:nvSpPr>
          <p:cNvPr id="17" name="Rettangolo 14"/>
          <p:cNvSpPr/>
          <p:nvPr/>
        </p:nvSpPr>
        <p:spPr>
          <a:xfrm>
            <a:off x="1478110" y="1892967"/>
            <a:ext cx="3101683" cy="954107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 MODEL OF THE 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SOFTWARE SYSTEM</a:t>
            </a:r>
          </a:p>
        </p:txBody>
      </p:sp>
    </p:spTree>
    <p:extLst>
      <p:ext uri="{BB962C8B-B14F-4D97-AF65-F5344CB8AC3E}">
        <p14:creationId xmlns:p14="http://schemas.microsoft.com/office/powerpoint/2010/main" val="362514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IOT </a:t>
            </a:r>
            <a:r>
              <a:rPr lang="it-IT" dirty="0" err="1" smtClean="0"/>
              <a:t>minimal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sz="3600" dirty="0" smtClean="0"/>
              <a:t>(</a:t>
            </a:r>
            <a:r>
              <a:rPr lang="it-IT" sz="3600" dirty="0" err="1" smtClean="0"/>
              <a:t>one</a:t>
            </a:r>
            <a:r>
              <a:rPr lang="it-IT" sz="3600" dirty="0" smtClean="0"/>
              <a:t> </a:t>
            </a:r>
            <a:r>
              <a:rPr lang="it-IT" sz="3600" dirty="0" err="1" smtClean="0"/>
              <a:t>sensor</a:t>
            </a:r>
            <a:r>
              <a:rPr lang="it-IT" sz="3600" dirty="0" smtClean="0"/>
              <a:t>, </a:t>
            </a:r>
            <a:r>
              <a:rPr lang="it-IT" sz="3600" dirty="0" err="1" smtClean="0"/>
              <a:t>one</a:t>
            </a:r>
            <a:r>
              <a:rPr lang="it-IT" sz="3600" dirty="0" smtClean="0"/>
              <a:t> </a:t>
            </a:r>
            <a:r>
              <a:rPr lang="it-IT" sz="3600" dirty="0" err="1" smtClean="0"/>
              <a:t>actuator</a:t>
            </a:r>
            <a:r>
              <a:rPr lang="it-IT" sz="3600" dirty="0" smtClean="0"/>
              <a:t>)</a:t>
            </a:r>
            <a:endParaRPr lang="en-GB" sz="3600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ButtonLed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18</a:t>
            </a:fld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619672" y="5013176"/>
            <a:ext cx="5856090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Req0: accendere un Led premendo un </a:t>
            </a:r>
            <a:r>
              <a:rPr lang="it-IT" sz="2400" dirty="0" smtClean="0">
                <a:solidFill>
                  <a:schemeClr val="tx1"/>
                </a:solidFill>
              </a:rPr>
              <a:t>Button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498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Requirement</a:t>
            </a:r>
            <a:r>
              <a:rPr lang="it-IT" dirty="0"/>
              <a:t> </a:t>
            </a:r>
            <a:r>
              <a:rPr lang="it-IT" dirty="0" err="1"/>
              <a:t>analysis</a:t>
            </a:r>
            <a:endParaRPr lang="en-GB" dirty="0"/>
          </a:p>
        </p:txBody>
      </p:sp>
      <p:sp>
        <p:nvSpPr>
          <p:cNvPr id="9" name="Segnaposto contenuto 8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sz="4800" dirty="0"/>
              <a:t>Il committente</a:t>
            </a:r>
          </a:p>
          <a:p>
            <a:pPr marL="685800" lvl="1"/>
            <a:r>
              <a:rPr lang="it-IT" dirty="0"/>
              <a:t>Cosa intende  per </a:t>
            </a:r>
            <a:r>
              <a:rPr lang="it-IT" dirty="0">
                <a:solidFill>
                  <a:srgbClr val="0070C0"/>
                </a:solidFill>
              </a:rPr>
              <a:t>Led</a:t>
            </a:r>
            <a:r>
              <a:rPr lang="it-IT" dirty="0"/>
              <a:t>?</a:t>
            </a:r>
          </a:p>
          <a:p>
            <a:pPr marL="685800" lvl="1"/>
            <a:r>
              <a:rPr lang="it-IT" dirty="0"/>
              <a:t>Cosa intende  per </a:t>
            </a:r>
            <a:r>
              <a:rPr lang="it-IT" dirty="0">
                <a:solidFill>
                  <a:srgbClr val="0070C0"/>
                </a:solidFill>
              </a:rPr>
              <a:t>Button</a:t>
            </a:r>
            <a:r>
              <a:rPr lang="it-IT" dirty="0"/>
              <a:t>?</a:t>
            </a:r>
          </a:p>
          <a:p>
            <a:pPr marL="685800" lvl="1"/>
            <a:r>
              <a:rPr lang="it-IT" dirty="0"/>
              <a:t>Cosa intende  per </a:t>
            </a:r>
            <a:r>
              <a:rPr lang="it-IT" dirty="0">
                <a:solidFill>
                  <a:srgbClr val="C00000"/>
                </a:solidFill>
              </a:rPr>
              <a:t>premere</a:t>
            </a:r>
            <a:r>
              <a:rPr lang="it-IT" dirty="0"/>
              <a:t>?</a:t>
            </a:r>
          </a:p>
          <a:p>
            <a:pPr marL="685800" lvl="1"/>
            <a:r>
              <a:rPr lang="it-IT" dirty="0"/>
              <a:t>Cosa intende  per </a:t>
            </a:r>
            <a:r>
              <a:rPr lang="it-IT" dirty="0">
                <a:solidFill>
                  <a:srgbClr val="C00000"/>
                </a:solidFill>
              </a:rPr>
              <a:t>accendere</a:t>
            </a:r>
            <a:r>
              <a:rPr lang="it-IT" dirty="0"/>
              <a:t>?</a:t>
            </a:r>
          </a:p>
          <a:p>
            <a:pPr marL="285750" indent="-285750"/>
            <a:endParaRPr lang="it-IT" dirty="0"/>
          </a:p>
          <a:p>
            <a:pPr marL="285750" indent="-285750"/>
            <a:r>
              <a:rPr lang="it-IT" dirty="0"/>
              <a:t>Il sistema deve essere concentrato o deve/può essere distribuito?</a:t>
            </a:r>
          </a:p>
          <a:p>
            <a:pPr marL="285750" indent="-285750"/>
            <a:r>
              <a:rPr lang="it-IT" dirty="0"/>
              <a:t>Il Led si trova su un oggetto in movimento?</a:t>
            </a:r>
          </a:p>
          <a:p>
            <a:pPr marL="285750" indent="-285750"/>
            <a:r>
              <a:rPr lang="it-IT" dirty="0" smtClean="0"/>
              <a:t>Vi </a:t>
            </a:r>
            <a:r>
              <a:rPr lang="it-IT" dirty="0"/>
              <a:t>sono vincoli sull’ambiente e sul consumo energetico?</a:t>
            </a:r>
          </a:p>
          <a:p>
            <a:pPr marL="285750" indent="-285750"/>
            <a:r>
              <a:rPr lang="it-IT" dirty="0"/>
              <a:t>Vi sono requisiti di real-time</a:t>
            </a:r>
            <a:r>
              <a:rPr lang="it-IT" dirty="0" smtClean="0"/>
              <a:t>?</a:t>
            </a:r>
          </a:p>
          <a:p>
            <a:pPr marL="285750" indent="-285750"/>
            <a:r>
              <a:rPr lang="it-IT" dirty="0"/>
              <a:t>Sono necessari controlli di accesso/autorizzazioni?</a:t>
            </a:r>
          </a:p>
          <a:p>
            <a:pPr marL="285750" indent="-285750"/>
            <a:r>
              <a:rPr lang="it-IT" dirty="0" smtClean="0"/>
              <a:t>….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1782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IOT </a:t>
            </a:r>
            <a:r>
              <a:rPr lang="it-IT" dirty="0" err="1" smtClean="0"/>
              <a:t>essential</a:t>
            </a:r>
            <a:endParaRPr lang="en-GB" dirty="0"/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Just an </a:t>
            </a:r>
            <a:r>
              <a:rPr lang="it-IT" dirty="0" err="1" smtClean="0"/>
              <a:t>overview</a:t>
            </a:r>
            <a:r>
              <a:rPr lang="it-IT" dirty="0" smtClean="0"/>
              <a:t> …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5564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Scenario di partenza</a:t>
            </a:r>
            <a:endParaRPr lang="en-GB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20</a:t>
            </a:fld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611560" y="1482515"/>
            <a:ext cx="70393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 smtClean="0"/>
              <a:t>Led a Button sono dispositivi fisici o virtuali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 smtClean="0"/>
              <a:t>I dispositivi fisici possono essere inseriti su dispositivi a basso costo (Arduino, </a:t>
            </a:r>
            <a:r>
              <a:rPr lang="it-IT" sz="2800" dirty="0" err="1" smtClean="0"/>
              <a:t>Raspberry</a:t>
            </a:r>
            <a:r>
              <a:rPr lang="it-IT" sz="2800" dirty="0" smtClean="0"/>
              <a:t>, …) e controllabili in software attraverso una o più driver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 smtClean="0"/>
              <a:t>I dispositivi virtuali sono realizzati tramite GUI e/o pagine Web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44903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88733" y="1700808"/>
            <a:ext cx="3407313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POSSIBILI ‘COMPONENTI’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rgbClr val="002060"/>
                </a:solidFill>
              </a:rPr>
              <a:t>Funzioni</a:t>
            </a:r>
            <a:r>
              <a:rPr lang="it-IT" dirty="0" smtClean="0"/>
              <a:t>  -   vedi </a:t>
            </a:r>
            <a:r>
              <a:rPr lang="it-IT" dirty="0" err="1" smtClean="0"/>
              <a:t>Js</a:t>
            </a:r>
            <a:r>
              <a:rPr lang="it-IT" dirty="0" smtClean="0"/>
              <a:t>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rgbClr val="002060"/>
                </a:solidFill>
              </a:rPr>
              <a:t>Oggetti</a:t>
            </a:r>
            <a:r>
              <a:rPr lang="it-IT" dirty="0" smtClean="0"/>
              <a:t> (POJO)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rgbClr val="002060"/>
                </a:solidFill>
              </a:rPr>
              <a:t>Componenti</a:t>
            </a:r>
            <a:r>
              <a:rPr lang="it-IT" i="1" dirty="0" smtClean="0"/>
              <a:t> </a:t>
            </a:r>
            <a:r>
              <a:rPr lang="it-IT" b="1" i="1" dirty="0">
                <a:solidFill>
                  <a:srgbClr val="002060"/>
                </a:solidFill>
              </a:rPr>
              <a:t>soft</a:t>
            </a:r>
            <a:r>
              <a:rPr lang="it-IT" i="1" dirty="0" smtClean="0"/>
              <a:t> </a:t>
            </a:r>
            <a:r>
              <a:rPr lang="it-IT" dirty="0" smtClean="0"/>
              <a:t>– vedi OSGI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rgbClr val="002060"/>
                </a:solidFill>
              </a:rPr>
              <a:t>Attori</a:t>
            </a:r>
            <a:r>
              <a:rPr lang="it-IT" dirty="0" smtClean="0"/>
              <a:t> - vedi </a:t>
            </a:r>
            <a:r>
              <a:rPr lang="it-IT" dirty="0" err="1" smtClean="0"/>
              <a:t>akka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rgbClr val="002060"/>
                </a:solidFill>
              </a:rPr>
              <a:t>Agenti</a:t>
            </a:r>
            <a:r>
              <a:rPr lang="it-IT" dirty="0" smtClean="0"/>
              <a:t> -  vedi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err="1" smtClean="0">
                <a:solidFill>
                  <a:srgbClr val="002060"/>
                </a:solidFill>
              </a:rPr>
              <a:t>Qactor</a:t>
            </a:r>
            <a:r>
              <a:rPr lang="it-IT" dirty="0" smtClean="0">
                <a:solidFill>
                  <a:srgbClr val="002060"/>
                </a:solidFill>
              </a:rPr>
              <a:t> </a:t>
            </a:r>
            <a:r>
              <a:rPr lang="it-IT" dirty="0" smtClean="0"/>
              <a:t>– vedi custom </a:t>
            </a:r>
            <a:r>
              <a:rPr lang="it-IT" dirty="0" err="1" smtClean="0"/>
              <a:t>unibo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…     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2617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t-IT" sz="3200" dirty="0" smtClean="0">
                <a:solidFill>
                  <a:srgbClr val="FF0000"/>
                </a:solidFill>
              </a:rPr>
              <a:t>Analysis -&gt; Project -&gt; </a:t>
            </a:r>
            <a:r>
              <a:rPr lang="it-IT" sz="3200" dirty="0" err="1">
                <a:solidFill>
                  <a:srgbClr val="FF0000"/>
                </a:solidFill>
              </a:rPr>
              <a:t>I</a:t>
            </a:r>
            <a:r>
              <a:rPr lang="it-IT" sz="3200" dirty="0" err="1" smtClean="0">
                <a:solidFill>
                  <a:srgbClr val="FF0000"/>
                </a:solidFill>
              </a:rPr>
              <a:t>mplementation</a:t>
            </a:r>
            <a:endParaRPr lang="it-IT" sz="3200" dirty="0">
              <a:solidFill>
                <a:srgbClr val="FF0000"/>
              </a:solidFill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4670219" y="1714162"/>
            <a:ext cx="4078245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POSSIBILI ‘</a:t>
            </a:r>
            <a:r>
              <a:rPr lang="it-IT" b="1" dirty="0" err="1" smtClean="0">
                <a:solidFill>
                  <a:srgbClr val="C00000"/>
                </a:solidFill>
              </a:rPr>
              <a:t>Behavior</a:t>
            </a:r>
            <a:r>
              <a:rPr lang="it-IT" b="1" dirty="0" smtClean="0">
                <a:solidFill>
                  <a:srgbClr val="C00000"/>
                </a:solidFill>
              </a:rPr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smtClean="0">
                <a:solidFill>
                  <a:srgbClr val="002060"/>
                </a:solidFill>
              </a:rPr>
              <a:t>Control-</a:t>
            </a:r>
            <a:r>
              <a:rPr lang="it-IT" b="1" i="1" dirty="0" err="1" smtClean="0">
                <a:solidFill>
                  <a:srgbClr val="002060"/>
                </a:solidFill>
              </a:rPr>
              <a:t>based</a:t>
            </a:r>
            <a:r>
              <a:rPr lang="it-IT" b="1" i="1" dirty="0" smtClean="0">
                <a:solidFill>
                  <a:srgbClr val="002060"/>
                </a:solidFill>
              </a:rPr>
              <a:t> </a:t>
            </a:r>
            <a:r>
              <a:rPr lang="it-IT" dirty="0"/>
              <a:t> </a:t>
            </a:r>
            <a:r>
              <a:rPr lang="it-IT" dirty="0" smtClean="0"/>
              <a:t>     vedi Java, C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err="1" smtClean="0">
                <a:solidFill>
                  <a:srgbClr val="002060"/>
                </a:solidFill>
              </a:rPr>
              <a:t>Event-driven</a:t>
            </a:r>
            <a:r>
              <a:rPr lang="it-IT" b="1" i="1" dirty="0" smtClean="0">
                <a:solidFill>
                  <a:srgbClr val="002060"/>
                </a:solidFill>
              </a:rPr>
              <a:t>         </a:t>
            </a:r>
            <a:r>
              <a:rPr lang="it-IT" dirty="0" smtClean="0"/>
              <a:t>vedi </a:t>
            </a:r>
            <a:r>
              <a:rPr lang="it-IT" dirty="0" err="1" smtClean="0"/>
              <a:t>Js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smtClean="0">
                <a:solidFill>
                  <a:srgbClr val="002060"/>
                </a:solidFill>
              </a:rPr>
              <a:t>Message-</a:t>
            </a:r>
            <a:r>
              <a:rPr lang="it-IT" b="1" i="1" dirty="0" err="1" smtClean="0">
                <a:solidFill>
                  <a:srgbClr val="002060"/>
                </a:solidFill>
              </a:rPr>
              <a:t>driven</a:t>
            </a:r>
            <a:r>
              <a:rPr lang="it-IT" dirty="0"/>
              <a:t> </a:t>
            </a:r>
            <a:r>
              <a:rPr lang="it-IT" dirty="0" smtClean="0"/>
              <a:t> </a:t>
            </a:r>
            <a:r>
              <a:rPr lang="it-IT" dirty="0" smtClean="0"/>
              <a:t> </a:t>
            </a:r>
            <a:r>
              <a:rPr lang="it-IT" dirty="0"/>
              <a:t>vedi </a:t>
            </a:r>
            <a:r>
              <a:rPr lang="it-IT" dirty="0" err="1" smtClean="0"/>
              <a:t>akka</a:t>
            </a:r>
            <a:endParaRPr lang="it-IT" dirty="0" smtClean="0"/>
          </a:p>
          <a:p>
            <a:r>
              <a:rPr lang="it-IT" b="1" dirty="0">
                <a:solidFill>
                  <a:srgbClr val="C00000"/>
                </a:solidFill>
              </a:rPr>
              <a:t>POSSIBILI </a:t>
            </a:r>
            <a:r>
              <a:rPr lang="it-IT" b="1" dirty="0" smtClean="0">
                <a:solidFill>
                  <a:srgbClr val="C00000"/>
                </a:solidFill>
              </a:rPr>
              <a:t>‘cose da fare’</a:t>
            </a:r>
            <a:endParaRPr lang="it-IT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smtClean="0">
                <a:solidFill>
                  <a:srgbClr val="002060"/>
                </a:solidFill>
              </a:rPr>
              <a:t>Dichiarazioni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err="1" smtClean="0">
                <a:solidFill>
                  <a:srgbClr val="002060"/>
                </a:solidFill>
              </a:rPr>
              <a:t>Istruzioni</a:t>
            </a:r>
            <a:r>
              <a:rPr lang="it-IT" dirty="0" err="1" smtClean="0"/>
              <a:t>i</a:t>
            </a:r>
            <a:r>
              <a:rPr lang="it-IT" dirty="0" smtClean="0"/>
              <a:t> </a:t>
            </a:r>
            <a:r>
              <a:rPr lang="it-IT" b="1" i="1" dirty="0">
                <a:solidFill>
                  <a:srgbClr val="002060"/>
                </a:solidFill>
              </a:rPr>
              <a:t>imperative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smtClean="0">
                <a:solidFill>
                  <a:srgbClr val="002060"/>
                </a:solidFill>
              </a:rPr>
              <a:t>Espressioni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smtClean="0">
                <a:solidFill>
                  <a:srgbClr val="002060"/>
                </a:solidFill>
              </a:rPr>
              <a:t>Azioni</a:t>
            </a:r>
            <a:r>
              <a:rPr lang="it-IT" dirty="0" smtClean="0"/>
              <a:t> (osservabili, </a:t>
            </a:r>
            <a:r>
              <a:rPr lang="it-IT" dirty="0" err="1" smtClean="0"/>
              <a:t>timed,reactive</a:t>
            </a:r>
            <a:r>
              <a:rPr lang="it-IT" dirty="0" smtClean="0"/>
              <a:t> …)</a:t>
            </a:r>
          </a:p>
        </p:txBody>
      </p:sp>
    </p:spTree>
    <p:extLst>
      <p:ext uri="{BB962C8B-B14F-4D97-AF65-F5344CB8AC3E}">
        <p14:creationId xmlns:p14="http://schemas.microsoft.com/office/powerpoint/2010/main" val="47307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22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853440"/>
            <a:ext cx="8522208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4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23</a:t>
            </a:fld>
            <a:endParaRPr lang="it-IT"/>
          </a:p>
        </p:txBody>
      </p:sp>
      <p:sp>
        <p:nvSpPr>
          <p:cNvPr id="5" name="Ovale 4"/>
          <p:cNvSpPr/>
          <p:nvPr/>
        </p:nvSpPr>
        <p:spPr>
          <a:xfrm>
            <a:off x="609874" y="3965410"/>
            <a:ext cx="3087342" cy="377608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Use  (or </a:t>
            </a:r>
            <a:r>
              <a:rPr lang="it-IT" dirty="0" err="1" smtClean="0"/>
              <a:t>Inherits</a:t>
            </a:r>
            <a:r>
              <a:rPr lang="it-IT" dirty="0" smtClean="0"/>
              <a:t>)?</a:t>
            </a:r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4075258" y="2305945"/>
            <a:ext cx="990110" cy="2880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Led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5546856" y="1835460"/>
            <a:ext cx="24828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GOAL: DEFINIRE E COSTRUIRE</a:t>
            </a:r>
          </a:p>
          <a:p>
            <a:r>
              <a:rPr lang="it-IT" sz="1400" dirty="0" smtClean="0"/>
              <a:t>Entità riusabili  e specializzabili </a:t>
            </a:r>
          </a:p>
          <a:p>
            <a:r>
              <a:rPr lang="it-IT" sz="1400" dirty="0" smtClean="0"/>
              <a:t>(con </a:t>
            </a:r>
            <a:r>
              <a:rPr lang="it-IT" sz="1400" dirty="0" err="1" smtClean="0"/>
              <a:t>ederitarietà</a:t>
            </a:r>
            <a:r>
              <a:rPr lang="it-IT" sz="1400" dirty="0" smtClean="0"/>
              <a:t> / delegazione)</a:t>
            </a:r>
            <a:endParaRPr lang="it-IT" sz="1400" dirty="0"/>
          </a:p>
        </p:txBody>
      </p:sp>
      <p:sp>
        <p:nvSpPr>
          <p:cNvPr id="8" name="Rettangolo 7"/>
          <p:cNvSpPr/>
          <p:nvPr/>
        </p:nvSpPr>
        <p:spPr>
          <a:xfrm>
            <a:off x="4075258" y="1935173"/>
            <a:ext cx="990110" cy="2880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Button</a:t>
            </a:r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1153010" y="3518238"/>
            <a:ext cx="1712989" cy="341772"/>
          </a:xfrm>
          <a:prstGeom prst="rect">
            <a:avLst/>
          </a:prstGeom>
          <a:solidFill>
            <a:srgbClr val="FFC000"/>
          </a:solidFill>
          <a:ln w="571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RequiredLed</a:t>
            </a:r>
            <a:endParaRPr lang="it-IT" dirty="0"/>
          </a:p>
        </p:txBody>
      </p:sp>
      <p:cxnSp>
        <p:nvCxnSpPr>
          <p:cNvPr id="10" name="Connettore 2 9"/>
          <p:cNvCxnSpPr>
            <a:stCxn id="9" idx="0"/>
          </p:cNvCxnSpPr>
          <p:nvPr/>
        </p:nvCxnSpPr>
        <p:spPr>
          <a:xfrm flipV="1">
            <a:off x="2009505" y="2449961"/>
            <a:ext cx="1439529" cy="1068277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stCxn id="6" idx="2"/>
          </p:cNvCxnSpPr>
          <p:nvPr/>
        </p:nvCxnSpPr>
        <p:spPr>
          <a:xfrm>
            <a:off x="4570313" y="2593977"/>
            <a:ext cx="0" cy="1956727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o 11"/>
          <p:cNvGrpSpPr/>
          <p:nvPr/>
        </p:nvGrpSpPr>
        <p:grpSpPr>
          <a:xfrm>
            <a:off x="856746" y="4437112"/>
            <a:ext cx="7776864" cy="523601"/>
            <a:chOff x="755576" y="5633958"/>
            <a:chExt cx="7776864" cy="523601"/>
          </a:xfrm>
        </p:grpSpPr>
        <p:sp>
          <p:nvSpPr>
            <p:cNvPr id="13" name="Rettangolo 12"/>
            <p:cNvSpPr/>
            <p:nvPr/>
          </p:nvSpPr>
          <p:spPr>
            <a:xfrm>
              <a:off x="755576" y="5633958"/>
              <a:ext cx="7776864" cy="52360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2593090" y="5747550"/>
              <a:ext cx="1512168" cy="2880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LedImplGui</a:t>
              </a:r>
              <a:endParaRPr lang="it-IT" dirty="0"/>
            </a:p>
          </p:txBody>
        </p:sp>
        <p:sp>
          <p:nvSpPr>
            <p:cNvPr id="15" name="Rettangolo 14"/>
            <p:cNvSpPr/>
            <p:nvPr/>
          </p:nvSpPr>
          <p:spPr>
            <a:xfrm>
              <a:off x="4337974" y="5755934"/>
              <a:ext cx="1572012" cy="2796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LedImplGpio</a:t>
              </a:r>
              <a:endParaRPr lang="it-IT" dirty="0"/>
            </a:p>
          </p:txBody>
        </p:sp>
        <p:sp>
          <p:nvSpPr>
            <p:cNvPr id="16" name="Rettangolo 15"/>
            <p:cNvSpPr/>
            <p:nvPr/>
          </p:nvSpPr>
          <p:spPr>
            <a:xfrm>
              <a:off x="6302569" y="5755934"/>
              <a:ext cx="2097423" cy="2796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LedImplArduino</a:t>
              </a:r>
              <a:endParaRPr lang="it-IT" dirty="0"/>
            </a:p>
          </p:txBody>
        </p:sp>
        <p:sp>
          <p:nvSpPr>
            <p:cNvPr id="17" name="Rettangolo 16"/>
            <p:cNvSpPr/>
            <p:nvPr/>
          </p:nvSpPr>
          <p:spPr>
            <a:xfrm>
              <a:off x="870991" y="5747550"/>
              <a:ext cx="1572012" cy="2796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LedMock</a:t>
              </a:r>
              <a:endParaRPr lang="it-IT" dirty="0"/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2865999" y="1196752"/>
            <a:ext cx="2680857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1400" dirty="0" smtClean="0"/>
              <a:t>BASIC </a:t>
            </a:r>
            <a:r>
              <a:rPr lang="it-IT" sz="1400" dirty="0" smtClean="0"/>
              <a:t>DOMAIN ‘COMPONENTS</a:t>
            </a:r>
            <a:r>
              <a:rPr lang="it-IT" sz="1400" dirty="0" smtClean="0"/>
              <a:t>’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93593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24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" y="618744"/>
            <a:ext cx="8881872" cy="5620512"/>
          </a:xfrm>
          <a:prstGeom prst="rect">
            <a:avLst/>
          </a:prstGeom>
        </p:spPr>
      </p:pic>
      <p:grpSp>
        <p:nvGrpSpPr>
          <p:cNvPr id="5" name="Gruppo 4"/>
          <p:cNvGrpSpPr/>
          <p:nvPr/>
        </p:nvGrpSpPr>
        <p:grpSpPr>
          <a:xfrm>
            <a:off x="317996" y="2060848"/>
            <a:ext cx="7776864" cy="523601"/>
            <a:chOff x="755576" y="5633958"/>
            <a:chExt cx="7776864" cy="523601"/>
          </a:xfrm>
        </p:grpSpPr>
        <p:sp>
          <p:nvSpPr>
            <p:cNvPr id="6" name="Rettangolo 5"/>
            <p:cNvSpPr/>
            <p:nvPr/>
          </p:nvSpPr>
          <p:spPr>
            <a:xfrm>
              <a:off x="755576" y="5633958"/>
              <a:ext cx="7776864" cy="52360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2593090" y="5747550"/>
              <a:ext cx="1512168" cy="2880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LedImplGui</a:t>
              </a:r>
              <a:endParaRPr lang="it-IT" dirty="0"/>
            </a:p>
          </p:txBody>
        </p:sp>
        <p:sp>
          <p:nvSpPr>
            <p:cNvPr id="8" name="Rettangolo 7"/>
            <p:cNvSpPr/>
            <p:nvPr/>
          </p:nvSpPr>
          <p:spPr>
            <a:xfrm>
              <a:off x="4337974" y="5755934"/>
              <a:ext cx="1572012" cy="2796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LedImplGpio</a:t>
              </a:r>
              <a:endParaRPr lang="it-IT" dirty="0"/>
            </a:p>
          </p:txBody>
        </p:sp>
        <p:sp>
          <p:nvSpPr>
            <p:cNvPr id="9" name="Rettangolo 8"/>
            <p:cNvSpPr/>
            <p:nvPr/>
          </p:nvSpPr>
          <p:spPr>
            <a:xfrm>
              <a:off x="6302569" y="5755934"/>
              <a:ext cx="2097423" cy="2796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LedImplArduino</a:t>
              </a:r>
              <a:endParaRPr lang="it-IT" dirty="0"/>
            </a:p>
          </p:txBody>
        </p:sp>
        <p:sp>
          <p:nvSpPr>
            <p:cNvPr id="10" name="Rettangolo 9"/>
            <p:cNvSpPr/>
            <p:nvPr/>
          </p:nvSpPr>
          <p:spPr>
            <a:xfrm>
              <a:off x="870991" y="5747550"/>
              <a:ext cx="1572012" cy="2796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LedMock</a:t>
              </a:r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80788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124200" y="6371737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25</a:t>
            </a:fld>
            <a:endParaRPr lang="it-IT"/>
          </a:p>
        </p:txBody>
      </p:sp>
      <p:grpSp>
        <p:nvGrpSpPr>
          <p:cNvPr id="133" name="Gruppo 132"/>
          <p:cNvGrpSpPr/>
          <p:nvPr/>
        </p:nvGrpSpPr>
        <p:grpSpPr>
          <a:xfrm>
            <a:off x="608195" y="2803525"/>
            <a:ext cx="1797159" cy="1241463"/>
            <a:chOff x="616071" y="1117724"/>
            <a:chExt cx="1797159" cy="1241463"/>
          </a:xfrm>
        </p:grpSpPr>
        <p:sp>
          <p:nvSpPr>
            <p:cNvPr id="11" name="Rettangolo arrotondato 10"/>
            <p:cNvSpPr/>
            <p:nvPr/>
          </p:nvSpPr>
          <p:spPr>
            <a:xfrm>
              <a:off x="734789" y="1855131"/>
              <a:ext cx="1513238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ButtonMock</a:t>
              </a:r>
              <a:endParaRPr lang="it-IT" dirty="0"/>
            </a:p>
          </p:txBody>
        </p:sp>
        <p:sp>
          <p:nvSpPr>
            <p:cNvPr id="12" name="Rettangolo arrotondato 11"/>
            <p:cNvSpPr/>
            <p:nvPr/>
          </p:nvSpPr>
          <p:spPr>
            <a:xfrm>
              <a:off x="616071" y="1117724"/>
              <a:ext cx="1750674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IButtonObservable</a:t>
              </a:r>
              <a:endParaRPr lang="it-IT" sz="1200" dirty="0"/>
            </a:p>
          </p:txBody>
        </p:sp>
        <p:cxnSp>
          <p:nvCxnSpPr>
            <p:cNvPr id="13" name="Connettore 1 12"/>
            <p:cNvCxnSpPr>
              <a:stCxn id="11" idx="0"/>
              <a:endCxn id="12" idx="2"/>
            </p:cNvCxnSpPr>
            <p:nvPr/>
          </p:nvCxnSpPr>
          <p:spPr>
            <a:xfrm flipV="1">
              <a:off x="1491408" y="1528990"/>
              <a:ext cx="0" cy="32614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Triangolo isoscele 13"/>
            <p:cNvSpPr/>
            <p:nvPr/>
          </p:nvSpPr>
          <p:spPr>
            <a:xfrm>
              <a:off x="1423253" y="1523657"/>
              <a:ext cx="124600" cy="144016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200"/>
            </a:p>
          </p:txBody>
        </p:sp>
        <p:sp>
          <p:nvSpPr>
            <p:cNvPr id="26" name="CasellaDiTesto 25"/>
            <p:cNvSpPr txBox="1"/>
            <p:nvPr/>
          </p:nvSpPr>
          <p:spPr>
            <a:xfrm>
              <a:off x="1895588" y="1663236"/>
              <a:ext cx="517642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POJO</a:t>
              </a:r>
            </a:p>
          </p:txBody>
        </p:sp>
      </p:grpSp>
      <p:grpSp>
        <p:nvGrpSpPr>
          <p:cNvPr id="134" name="Gruppo 133"/>
          <p:cNvGrpSpPr/>
          <p:nvPr/>
        </p:nvGrpSpPr>
        <p:grpSpPr>
          <a:xfrm>
            <a:off x="3281975" y="2820805"/>
            <a:ext cx="2147721" cy="1224183"/>
            <a:chOff x="3289851" y="1135004"/>
            <a:chExt cx="2147721" cy="1224183"/>
          </a:xfrm>
        </p:grpSpPr>
        <p:sp>
          <p:nvSpPr>
            <p:cNvPr id="7" name="Rettangolo arrotondato 6"/>
            <p:cNvSpPr/>
            <p:nvPr/>
          </p:nvSpPr>
          <p:spPr>
            <a:xfrm>
              <a:off x="3289851" y="1855131"/>
              <a:ext cx="2147721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BlsApplicationLogic</a:t>
              </a:r>
              <a:endParaRPr lang="it-IT" dirty="0"/>
            </a:p>
          </p:txBody>
        </p:sp>
        <p:sp>
          <p:nvSpPr>
            <p:cNvPr id="8" name="Rettangolo arrotondato 7"/>
            <p:cNvSpPr/>
            <p:nvPr/>
          </p:nvSpPr>
          <p:spPr>
            <a:xfrm>
              <a:off x="3683034" y="1135004"/>
              <a:ext cx="128776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cxnSp>
          <p:nvCxnSpPr>
            <p:cNvPr id="9" name="Connettore 1 8"/>
            <p:cNvCxnSpPr>
              <a:stCxn id="7" idx="0"/>
              <a:endCxn id="8" idx="2"/>
            </p:cNvCxnSpPr>
            <p:nvPr/>
          </p:nvCxnSpPr>
          <p:spPr>
            <a:xfrm flipH="1" flipV="1">
              <a:off x="4326914" y="1546270"/>
              <a:ext cx="36798" cy="30886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riangolo isoscele 9"/>
            <p:cNvSpPr/>
            <p:nvPr/>
          </p:nvSpPr>
          <p:spPr>
            <a:xfrm>
              <a:off x="4264614" y="1579383"/>
              <a:ext cx="124600" cy="144016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200"/>
            </a:p>
          </p:txBody>
        </p:sp>
        <p:sp>
          <p:nvSpPr>
            <p:cNvPr id="27" name="CasellaDiTesto 26"/>
            <p:cNvSpPr txBox="1"/>
            <p:nvPr/>
          </p:nvSpPr>
          <p:spPr>
            <a:xfrm>
              <a:off x="4711973" y="1672859"/>
              <a:ext cx="517642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POJO</a:t>
              </a:r>
            </a:p>
          </p:txBody>
        </p:sp>
      </p:grpSp>
      <p:grpSp>
        <p:nvGrpSpPr>
          <p:cNvPr id="132" name="Gruppo 131"/>
          <p:cNvGrpSpPr/>
          <p:nvPr/>
        </p:nvGrpSpPr>
        <p:grpSpPr>
          <a:xfrm>
            <a:off x="6260238" y="2873317"/>
            <a:ext cx="1564472" cy="1191070"/>
            <a:chOff x="6268114" y="1187516"/>
            <a:chExt cx="1564472" cy="1191070"/>
          </a:xfrm>
        </p:grpSpPr>
        <p:sp>
          <p:nvSpPr>
            <p:cNvPr id="16" name="Rettangolo arrotondato 15"/>
            <p:cNvSpPr/>
            <p:nvPr/>
          </p:nvSpPr>
          <p:spPr>
            <a:xfrm>
              <a:off x="6268114" y="1874530"/>
              <a:ext cx="1375611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LedMock</a:t>
              </a:r>
              <a:endParaRPr lang="it-IT" dirty="0"/>
            </a:p>
          </p:txBody>
        </p:sp>
        <p:sp>
          <p:nvSpPr>
            <p:cNvPr id="17" name="Rettangolo arrotondato 16"/>
            <p:cNvSpPr/>
            <p:nvPr/>
          </p:nvSpPr>
          <p:spPr>
            <a:xfrm>
              <a:off x="6475341" y="1187516"/>
              <a:ext cx="961156" cy="37617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ILed</a:t>
              </a:r>
              <a:endParaRPr lang="it-IT" sz="1200" dirty="0"/>
            </a:p>
          </p:txBody>
        </p:sp>
        <p:cxnSp>
          <p:nvCxnSpPr>
            <p:cNvPr id="18" name="Connettore 1 17"/>
            <p:cNvCxnSpPr>
              <a:stCxn id="16" idx="0"/>
              <a:endCxn id="17" idx="2"/>
            </p:cNvCxnSpPr>
            <p:nvPr/>
          </p:nvCxnSpPr>
          <p:spPr>
            <a:xfrm flipH="1" flipV="1">
              <a:off x="6955919" y="1563691"/>
              <a:ext cx="1" cy="31083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Triangolo isoscele 18"/>
            <p:cNvSpPr/>
            <p:nvPr/>
          </p:nvSpPr>
          <p:spPr>
            <a:xfrm>
              <a:off x="6893619" y="1548389"/>
              <a:ext cx="124600" cy="144016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200"/>
            </a:p>
          </p:txBody>
        </p:sp>
        <p:sp>
          <p:nvSpPr>
            <p:cNvPr id="28" name="CasellaDiTesto 27"/>
            <p:cNvSpPr txBox="1"/>
            <p:nvPr/>
          </p:nvSpPr>
          <p:spPr>
            <a:xfrm>
              <a:off x="7314944" y="1682635"/>
              <a:ext cx="517642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POJO</a:t>
              </a:r>
            </a:p>
          </p:txBody>
        </p:sp>
      </p:grp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cxnSp>
        <p:nvCxnSpPr>
          <p:cNvPr id="21" name="Connettore 2 20"/>
          <p:cNvCxnSpPr/>
          <p:nvPr/>
        </p:nvCxnSpPr>
        <p:spPr>
          <a:xfrm>
            <a:off x="2240151" y="3837504"/>
            <a:ext cx="10418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sellaDiTesto 67"/>
          <p:cNvSpPr txBox="1"/>
          <p:nvPr/>
        </p:nvSpPr>
        <p:spPr>
          <a:xfrm>
            <a:off x="2564374" y="3879302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sp>
        <p:nvSpPr>
          <p:cNvPr id="146" name="Rettangolo 145"/>
          <p:cNvSpPr/>
          <p:nvPr/>
        </p:nvSpPr>
        <p:spPr>
          <a:xfrm>
            <a:off x="731742" y="4869160"/>
            <a:ext cx="189667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MainBlsMockBase</a:t>
            </a:r>
            <a:endParaRPr lang="en-GB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6467465" y="4761148"/>
            <a:ext cx="2083199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OO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Analysis / Project</a:t>
            </a:r>
            <a:endParaRPr lang="en-GB" dirty="0"/>
          </a:p>
        </p:txBody>
      </p:sp>
      <p:cxnSp>
        <p:nvCxnSpPr>
          <p:cNvPr id="33" name="Connettore 2 32"/>
          <p:cNvCxnSpPr>
            <a:stCxn id="7" idx="3"/>
            <a:endCxn id="16" idx="1"/>
          </p:cNvCxnSpPr>
          <p:nvPr/>
        </p:nvCxnSpPr>
        <p:spPr>
          <a:xfrm>
            <a:off x="5429696" y="3792960"/>
            <a:ext cx="830542" cy="1939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/>
          <p:cNvSpPr txBox="1"/>
          <p:nvPr/>
        </p:nvSpPr>
        <p:spPr>
          <a:xfrm>
            <a:off x="5648278" y="3906488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sp>
        <p:nvSpPr>
          <p:cNvPr id="37" name="CasellaDiTesto 36"/>
          <p:cNvSpPr txBox="1"/>
          <p:nvPr/>
        </p:nvSpPr>
        <p:spPr>
          <a:xfrm>
            <a:off x="251520" y="501954"/>
            <a:ext cx="6369501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Req0: </a:t>
            </a:r>
            <a:r>
              <a:rPr lang="it-IT" sz="2400" dirty="0" smtClean="0">
                <a:solidFill>
                  <a:schemeClr val="tx1"/>
                </a:solidFill>
              </a:rPr>
              <a:t>a first (</a:t>
            </a:r>
            <a:r>
              <a:rPr lang="it-IT" sz="2400" dirty="0" err="1" smtClean="0">
                <a:solidFill>
                  <a:schemeClr val="tx1"/>
                </a:solidFill>
              </a:rPr>
              <a:t>object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based</a:t>
            </a:r>
            <a:r>
              <a:rPr lang="it-IT" sz="2400" dirty="0" smtClean="0">
                <a:solidFill>
                  <a:schemeClr val="tx1"/>
                </a:solidFill>
              </a:rPr>
              <a:t> ) </a:t>
            </a:r>
            <a:r>
              <a:rPr lang="it-IT" sz="2400" dirty="0" err="1" smtClean="0">
                <a:solidFill>
                  <a:schemeClr val="tx1"/>
                </a:solidFill>
              </a:rPr>
              <a:t>reference-architecure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856" y="1124744"/>
            <a:ext cx="4998307" cy="113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8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124200" y="6371737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26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grpSp>
        <p:nvGrpSpPr>
          <p:cNvPr id="25" name="Gruppo 24"/>
          <p:cNvGrpSpPr/>
          <p:nvPr/>
        </p:nvGrpSpPr>
        <p:grpSpPr>
          <a:xfrm>
            <a:off x="3267117" y="1636750"/>
            <a:ext cx="2063236" cy="943221"/>
            <a:chOff x="3267117" y="1161477"/>
            <a:chExt cx="2063236" cy="943221"/>
          </a:xfrm>
        </p:grpSpPr>
        <p:sp>
          <p:nvSpPr>
            <p:cNvPr id="73" name="Rettangolo arrotondato 72"/>
            <p:cNvSpPr/>
            <p:nvPr/>
          </p:nvSpPr>
          <p:spPr>
            <a:xfrm>
              <a:off x="3267117" y="1600642"/>
              <a:ext cx="2063236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BlsApplicationLogic</a:t>
              </a:r>
              <a:endParaRPr lang="it-IT" sz="1400" dirty="0"/>
            </a:p>
          </p:txBody>
        </p:sp>
        <p:sp>
          <p:nvSpPr>
            <p:cNvPr id="74" name="Rettangolo arrotondato 73"/>
            <p:cNvSpPr/>
            <p:nvPr/>
          </p:nvSpPr>
          <p:spPr>
            <a:xfrm>
              <a:off x="3757178" y="1161477"/>
              <a:ext cx="1128582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6073508" y="1675057"/>
            <a:ext cx="2220174" cy="924313"/>
            <a:chOff x="6073508" y="1199784"/>
            <a:chExt cx="2220174" cy="924313"/>
          </a:xfrm>
        </p:grpSpPr>
        <p:sp>
          <p:nvSpPr>
            <p:cNvPr id="81" name="Rettangolo arrotondato 80"/>
            <p:cNvSpPr/>
            <p:nvPr/>
          </p:nvSpPr>
          <p:spPr>
            <a:xfrm>
              <a:off x="6073508" y="1620041"/>
              <a:ext cx="2220174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LedObservableModel</a:t>
              </a:r>
              <a:endParaRPr lang="it-IT" sz="1400" dirty="0"/>
            </a:p>
          </p:txBody>
        </p:sp>
        <p:sp>
          <p:nvSpPr>
            <p:cNvPr id="82" name="Rettangolo arrotondato 81"/>
            <p:cNvSpPr/>
            <p:nvPr/>
          </p:nvSpPr>
          <p:spPr>
            <a:xfrm>
              <a:off x="6271591" y="1199784"/>
              <a:ext cx="1887581" cy="37617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ILedObservable</a:t>
              </a:r>
              <a:endParaRPr lang="it-IT" sz="1200" dirty="0"/>
            </a:p>
          </p:txBody>
        </p:sp>
      </p:grpSp>
      <p:grpSp>
        <p:nvGrpSpPr>
          <p:cNvPr id="29" name="Gruppo 28"/>
          <p:cNvGrpSpPr/>
          <p:nvPr/>
        </p:nvGrpSpPr>
        <p:grpSpPr>
          <a:xfrm>
            <a:off x="2365543" y="2327943"/>
            <a:ext cx="901574" cy="339130"/>
            <a:chOff x="2365543" y="1852670"/>
            <a:chExt cx="901574" cy="339130"/>
          </a:xfrm>
        </p:grpSpPr>
        <p:cxnSp>
          <p:nvCxnSpPr>
            <p:cNvPr id="86" name="Connettore 2 85"/>
            <p:cNvCxnSpPr>
              <a:stCxn id="77" idx="3"/>
              <a:endCxn id="73" idx="1"/>
            </p:cNvCxnSpPr>
            <p:nvPr/>
          </p:nvCxnSpPr>
          <p:spPr>
            <a:xfrm>
              <a:off x="2365543" y="1852670"/>
              <a:ext cx="901574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asellaDiTesto 89"/>
            <p:cNvSpPr txBox="1"/>
            <p:nvPr/>
          </p:nvSpPr>
          <p:spPr>
            <a:xfrm>
              <a:off x="2632596" y="1914801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30" name="Gruppo 29"/>
          <p:cNvGrpSpPr/>
          <p:nvPr/>
        </p:nvGrpSpPr>
        <p:grpSpPr>
          <a:xfrm>
            <a:off x="5330353" y="2414285"/>
            <a:ext cx="743155" cy="408330"/>
            <a:chOff x="5330353" y="1939012"/>
            <a:chExt cx="743155" cy="408330"/>
          </a:xfrm>
        </p:grpSpPr>
        <p:cxnSp>
          <p:nvCxnSpPr>
            <p:cNvPr id="85" name="Connettore 2 84"/>
            <p:cNvCxnSpPr>
              <a:stCxn id="73" idx="3"/>
              <a:endCxn id="81" idx="1"/>
            </p:cNvCxnSpPr>
            <p:nvPr/>
          </p:nvCxnSpPr>
          <p:spPr>
            <a:xfrm>
              <a:off x="5330353" y="2327943"/>
              <a:ext cx="743155" cy="1939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asellaDiTesto 90"/>
            <p:cNvSpPr txBox="1"/>
            <p:nvPr/>
          </p:nvSpPr>
          <p:spPr>
            <a:xfrm>
              <a:off x="5504397" y="1939012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6" name="Gruppo 5"/>
          <p:cNvGrpSpPr/>
          <p:nvPr/>
        </p:nvGrpSpPr>
        <p:grpSpPr>
          <a:xfrm>
            <a:off x="91834" y="2667502"/>
            <a:ext cx="9011849" cy="645645"/>
            <a:chOff x="91834" y="2192229"/>
            <a:chExt cx="9011849" cy="645645"/>
          </a:xfrm>
        </p:grpSpPr>
        <p:cxnSp>
          <p:nvCxnSpPr>
            <p:cNvPr id="102" name="Connettore 1 101"/>
            <p:cNvCxnSpPr/>
            <p:nvPr/>
          </p:nvCxnSpPr>
          <p:spPr>
            <a:xfrm>
              <a:off x="91834" y="2525171"/>
              <a:ext cx="9011849" cy="0"/>
            </a:xfrm>
            <a:prstGeom prst="line">
              <a:avLst/>
            </a:prstGeom>
            <a:ln w="57150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CasellaDiTesto 102"/>
            <p:cNvSpPr txBox="1"/>
            <p:nvPr/>
          </p:nvSpPr>
          <p:spPr>
            <a:xfrm>
              <a:off x="8590401" y="2192229"/>
              <a:ext cx="513282" cy="276999"/>
            </a:xfrm>
            <a:prstGeom prst="rect">
              <a:avLst/>
            </a:prstGeom>
            <a:solidFill>
              <a:srgbClr val="0066CC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HIGH</a:t>
              </a:r>
            </a:p>
          </p:txBody>
        </p:sp>
        <p:sp>
          <p:nvSpPr>
            <p:cNvPr id="104" name="CasellaDiTesto 103"/>
            <p:cNvSpPr txBox="1"/>
            <p:nvPr/>
          </p:nvSpPr>
          <p:spPr>
            <a:xfrm>
              <a:off x="8605758" y="2560875"/>
              <a:ext cx="482568" cy="276999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LOW</a:t>
              </a:r>
            </a:p>
          </p:txBody>
        </p:sp>
      </p:grpSp>
      <p:grpSp>
        <p:nvGrpSpPr>
          <p:cNvPr id="22" name="Gruppo 21"/>
          <p:cNvGrpSpPr/>
          <p:nvPr/>
        </p:nvGrpSpPr>
        <p:grpSpPr>
          <a:xfrm>
            <a:off x="350655" y="1636750"/>
            <a:ext cx="2014888" cy="943221"/>
            <a:chOff x="350655" y="1161477"/>
            <a:chExt cx="2014888" cy="943221"/>
          </a:xfrm>
        </p:grpSpPr>
        <p:sp>
          <p:nvSpPr>
            <p:cNvPr id="77" name="Rettangolo arrotondato 76"/>
            <p:cNvSpPr/>
            <p:nvPr/>
          </p:nvSpPr>
          <p:spPr>
            <a:xfrm>
              <a:off x="350655" y="1600642"/>
              <a:ext cx="2014888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ButtonObserverModel</a:t>
              </a:r>
              <a:endParaRPr lang="it-IT" sz="1400" dirty="0"/>
            </a:p>
          </p:txBody>
        </p:sp>
        <p:sp>
          <p:nvSpPr>
            <p:cNvPr id="78" name="Rettangolo arrotondato 77"/>
            <p:cNvSpPr/>
            <p:nvPr/>
          </p:nvSpPr>
          <p:spPr>
            <a:xfrm>
              <a:off x="1400703" y="1161477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sp>
          <p:nvSpPr>
            <p:cNvPr id="127" name="Rettangolo arrotondato 126"/>
            <p:cNvSpPr/>
            <p:nvPr/>
          </p:nvSpPr>
          <p:spPr>
            <a:xfrm>
              <a:off x="449268" y="1161477"/>
              <a:ext cx="937314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</p:grpSp>
      <p:grpSp>
        <p:nvGrpSpPr>
          <p:cNvPr id="24" name="Gruppo 23"/>
          <p:cNvGrpSpPr/>
          <p:nvPr/>
        </p:nvGrpSpPr>
        <p:grpSpPr>
          <a:xfrm>
            <a:off x="908014" y="2579971"/>
            <a:ext cx="450085" cy="686781"/>
            <a:chOff x="908014" y="2104698"/>
            <a:chExt cx="450085" cy="686781"/>
          </a:xfrm>
        </p:grpSpPr>
        <p:cxnSp>
          <p:nvCxnSpPr>
            <p:cNvPr id="125" name="Connettore 2 124"/>
            <p:cNvCxnSpPr>
              <a:stCxn id="109" idx="0"/>
              <a:endCxn id="77" idx="2"/>
            </p:cNvCxnSpPr>
            <p:nvPr/>
          </p:nvCxnSpPr>
          <p:spPr>
            <a:xfrm flipV="1">
              <a:off x="1353939" y="2104698"/>
              <a:ext cx="4160" cy="6867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CasellaDiTesto 128"/>
            <p:cNvSpPr txBox="1"/>
            <p:nvPr/>
          </p:nvSpPr>
          <p:spPr>
            <a:xfrm>
              <a:off x="908014" y="2185542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15" name="Gruppo 14"/>
          <p:cNvGrpSpPr/>
          <p:nvPr/>
        </p:nvGrpSpPr>
        <p:grpSpPr>
          <a:xfrm>
            <a:off x="6752652" y="2599370"/>
            <a:ext cx="430943" cy="628673"/>
            <a:chOff x="6752652" y="2124097"/>
            <a:chExt cx="430943" cy="628673"/>
          </a:xfrm>
        </p:grpSpPr>
        <p:cxnSp>
          <p:nvCxnSpPr>
            <p:cNvPr id="107" name="Connettore 2 106"/>
            <p:cNvCxnSpPr>
              <a:stCxn id="81" idx="2"/>
              <a:endCxn id="96" idx="0"/>
            </p:cNvCxnSpPr>
            <p:nvPr/>
          </p:nvCxnSpPr>
          <p:spPr>
            <a:xfrm>
              <a:off x="7183595" y="2124097"/>
              <a:ext cx="0" cy="62867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CasellaDiTesto 129"/>
            <p:cNvSpPr txBox="1"/>
            <p:nvPr/>
          </p:nvSpPr>
          <p:spPr>
            <a:xfrm>
              <a:off x="6752652" y="2191800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23" name="Gruppo 22"/>
          <p:cNvGrpSpPr/>
          <p:nvPr/>
        </p:nvGrpSpPr>
        <p:grpSpPr>
          <a:xfrm>
            <a:off x="576202" y="3208816"/>
            <a:ext cx="2352412" cy="1006396"/>
            <a:chOff x="576202" y="2733543"/>
            <a:chExt cx="2352412" cy="1006396"/>
          </a:xfrm>
        </p:grpSpPr>
        <p:sp>
          <p:nvSpPr>
            <p:cNvPr id="109" name="Rettangolo arrotondato 108"/>
            <p:cNvSpPr/>
            <p:nvPr/>
          </p:nvSpPr>
          <p:spPr>
            <a:xfrm>
              <a:off x="576202" y="2791479"/>
              <a:ext cx="1555473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ButtonAsGui</a:t>
              </a:r>
              <a:endParaRPr lang="it-IT" dirty="0"/>
            </a:p>
          </p:txBody>
        </p:sp>
        <p:sp>
          <p:nvSpPr>
            <p:cNvPr id="128" name="Rettangolo arrotondato 127"/>
            <p:cNvSpPr/>
            <p:nvPr/>
          </p:nvSpPr>
          <p:spPr>
            <a:xfrm>
              <a:off x="761600" y="3328673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4253" y="2733543"/>
              <a:ext cx="674361" cy="69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uppo 4"/>
          <p:cNvGrpSpPr/>
          <p:nvPr/>
        </p:nvGrpSpPr>
        <p:grpSpPr>
          <a:xfrm>
            <a:off x="5760058" y="3189943"/>
            <a:ext cx="2123625" cy="955630"/>
            <a:chOff x="5760058" y="2714670"/>
            <a:chExt cx="2123625" cy="955630"/>
          </a:xfrm>
        </p:grpSpPr>
        <p:sp>
          <p:nvSpPr>
            <p:cNvPr id="96" name="Rettangolo arrotondato 95"/>
            <p:cNvSpPr/>
            <p:nvPr/>
          </p:nvSpPr>
          <p:spPr>
            <a:xfrm>
              <a:off x="6495789" y="2752770"/>
              <a:ext cx="1375611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LedAsGui</a:t>
              </a:r>
              <a:endParaRPr lang="it-IT" dirty="0"/>
            </a:p>
          </p:txBody>
        </p:sp>
        <p:sp>
          <p:nvSpPr>
            <p:cNvPr id="98" name="Rettangolo arrotondato 97"/>
            <p:cNvSpPr/>
            <p:nvPr/>
          </p:nvSpPr>
          <p:spPr>
            <a:xfrm>
              <a:off x="6595923" y="3259034"/>
              <a:ext cx="128776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058" y="2714670"/>
              <a:ext cx="692549" cy="71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uppo 30"/>
          <p:cNvGrpSpPr/>
          <p:nvPr/>
        </p:nvGrpSpPr>
        <p:grpSpPr>
          <a:xfrm>
            <a:off x="369551" y="4649429"/>
            <a:ext cx="2321469" cy="1293157"/>
            <a:chOff x="3138000" y="4151998"/>
            <a:chExt cx="2321469" cy="1293157"/>
          </a:xfrm>
        </p:grpSpPr>
        <p:sp>
          <p:nvSpPr>
            <p:cNvPr id="131" name="Rettangolo 130"/>
            <p:cNvSpPr/>
            <p:nvPr/>
          </p:nvSpPr>
          <p:spPr>
            <a:xfrm>
              <a:off x="3138000" y="4151998"/>
              <a:ext cx="232146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dirty="0" err="1"/>
                <a:t>MainBlsModelWithGui</a:t>
              </a:r>
              <a:endParaRPr lang="en-GB" dirty="0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5342" y="4548051"/>
              <a:ext cx="864566" cy="897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5" name="Gruppo 134"/>
          <p:cNvGrpSpPr/>
          <p:nvPr/>
        </p:nvGrpSpPr>
        <p:grpSpPr>
          <a:xfrm>
            <a:off x="7976188" y="3426448"/>
            <a:ext cx="914400" cy="914400"/>
            <a:chOff x="7998922" y="2800130"/>
            <a:chExt cx="914400" cy="914400"/>
          </a:xfrm>
        </p:grpSpPr>
        <p:grpSp>
          <p:nvGrpSpPr>
            <p:cNvPr id="136" name="Gruppo 135"/>
            <p:cNvGrpSpPr/>
            <p:nvPr/>
          </p:nvGrpSpPr>
          <p:grpSpPr>
            <a:xfrm>
              <a:off x="7998922" y="2800130"/>
              <a:ext cx="914400" cy="914400"/>
              <a:chOff x="411929" y="778914"/>
              <a:chExt cx="914400" cy="914400"/>
            </a:xfrm>
          </p:grpSpPr>
          <p:sp>
            <p:nvSpPr>
              <p:cNvPr id="138" name="Nuvola 137"/>
              <p:cNvSpPr/>
              <p:nvPr/>
            </p:nvSpPr>
            <p:spPr>
              <a:xfrm>
                <a:off x="411929" y="778914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9" name="CasellaDiTesto 138"/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137" name="CasellaDiTesto 136"/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sp>
        <p:nvSpPr>
          <p:cNvPr id="7" name="Rettangolo 6"/>
          <p:cNvSpPr/>
          <p:nvPr/>
        </p:nvSpPr>
        <p:spPr>
          <a:xfrm>
            <a:off x="91834" y="994340"/>
            <a:ext cx="184858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>
                <a:solidFill>
                  <a:schemeClr val="dk1"/>
                </a:solidFill>
              </a:rPr>
              <a:t>MainBlsOOModel</a:t>
            </a:r>
            <a:endParaRPr lang="en-GB" dirty="0">
              <a:solidFill>
                <a:schemeClr val="dk1"/>
              </a:solidFill>
            </a:endParaRPr>
          </a:p>
        </p:txBody>
      </p:sp>
      <p:cxnSp>
        <p:nvCxnSpPr>
          <p:cNvPr id="9" name="Connettore 1 8"/>
          <p:cNvCxnSpPr/>
          <p:nvPr/>
        </p:nvCxnSpPr>
        <p:spPr>
          <a:xfrm>
            <a:off x="251520" y="1363672"/>
            <a:ext cx="0" cy="1442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4640127" y="5018761"/>
            <a:ext cx="4287328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OO Design </a:t>
            </a:r>
            <a:r>
              <a:rPr lang="it-IT" dirty="0" err="1" smtClean="0"/>
              <a:t>Patterns</a:t>
            </a:r>
            <a:r>
              <a:rPr lang="it-IT" dirty="0" smtClean="0"/>
              <a:t> (</a:t>
            </a:r>
            <a:r>
              <a:rPr lang="it-IT" dirty="0" err="1" smtClean="0"/>
              <a:t>observer</a:t>
            </a:r>
            <a:r>
              <a:rPr lang="it-IT" dirty="0" smtClean="0"/>
              <a:t>, </a:t>
            </a:r>
            <a:r>
              <a:rPr lang="it-IT" dirty="0" err="1" smtClean="0"/>
              <a:t>factory</a:t>
            </a:r>
            <a:r>
              <a:rPr lang="it-IT" dirty="0" smtClean="0"/>
              <a:t> ,..)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MVC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Frameworks</a:t>
            </a:r>
            <a:endParaRPr lang="en-GB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251520" y="271121"/>
            <a:ext cx="5568256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Req0: </a:t>
            </a:r>
            <a:r>
              <a:rPr lang="it-IT" sz="2400" dirty="0" smtClean="0">
                <a:solidFill>
                  <a:schemeClr val="tx1"/>
                </a:solidFill>
              </a:rPr>
              <a:t>the </a:t>
            </a:r>
            <a:r>
              <a:rPr lang="it-IT" sz="2400" dirty="0" err="1" smtClean="0">
                <a:solidFill>
                  <a:schemeClr val="tx1"/>
                </a:solidFill>
              </a:rPr>
              <a:t>observer</a:t>
            </a:r>
            <a:r>
              <a:rPr lang="it-IT" sz="2400" dirty="0">
                <a:solidFill>
                  <a:schemeClr val="tx1"/>
                </a:solidFill>
              </a:rPr>
              <a:t>-</a:t>
            </a:r>
            <a:r>
              <a:rPr lang="it-IT" sz="2400" dirty="0" smtClean="0">
                <a:solidFill>
                  <a:schemeClr val="tx1"/>
                </a:solidFill>
              </a:rPr>
              <a:t>design </a:t>
            </a:r>
            <a:r>
              <a:rPr lang="it-IT" sz="2400" dirty="0" err="1" smtClean="0">
                <a:solidFill>
                  <a:schemeClr val="tx1"/>
                </a:solidFill>
              </a:rPr>
              <a:t>patterns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at</a:t>
            </a:r>
            <a:r>
              <a:rPr lang="it-IT" sz="2400" dirty="0" smtClean="0">
                <a:solidFill>
                  <a:schemeClr val="tx1"/>
                </a:solidFill>
              </a:rPr>
              <a:t> work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83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249468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27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8496484" y="2292482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cxnSp>
        <p:nvCxnSpPr>
          <p:cNvPr id="107" name="Connettore 2 106"/>
          <p:cNvCxnSpPr>
            <a:stCxn id="81" idx="2"/>
            <a:endCxn id="71" idx="0"/>
          </p:cNvCxnSpPr>
          <p:nvPr/>
        </p:nvCxnSpPr>
        <p:spPr>
          <a:xfrm flipH="1">
            <a:off x="6957304" y="1855704"/>
            <a:ext cx="117017" cy="5123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2 124"/>
          <p:cNvCxnSpPr>
            <a:stCxn id="109" idx="0"/>
            <a:endCxn id="77" idx="2"/>
          </p:cNvCxnSpPr>
          <p:nvPr/>
        </p:nvCxnSpPr>
        <p:spPr>
          <a:xfrm flipV="1">
            <a:off x="1244665" y="1836305"/>
            <a:ext cx="4160" cy="6867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o 7"/>
          <p:cNvGrpSpPr/>
          <p:nvPr/>
        </p:nvGrpSpPr>
        <p:grpSpPr>
          <a:xfrm>
            <a:off x="-17440" y="893084"/>
            <a:ext cx="9011849" cy="1363694"/>
            <a:chOff x="-17440" y="893084"/>
            <a:chExt cx="9011849" cy="1363694"/>
          </a:xfrm>
        </p:grpSpPr>
        <p:sp>
          <p:nvSpPr>
            <p:cNvPr id="73" name="Rettangolo arrotondato 72"/>
            <p:cNvSpPr/>
            <p:nvPr/>
          </p:nvSpPr>
          <p:spPr>
            <a:xfrm>
              <a:off x="3157843" y="1332249"/>
              <a:ext cx="2063236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BlsApplicationLogic</a:t>
              </a:r>
              <a:endParaRPr lang="it-IT" sz="1400" dirty="0"/>
            </a:p>
          </p:txBody>
        </p:sp>
        <p:sp>
          <p:nvSpPr>
            <p:cNvPr id="74" name="Rettangolo arrotondato 73"/>
            <p:cNvSpPr/>
            <p:nvPr/>
          </p:nvSpPr>
          <p:spPr>
            <a:xfrm>
              <a:off x="3647904" y="893084"/>
              <a:ext cx="1128582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77" name="Rettangolo arrotondato 76"/>
            <p:cNvSpPr/>
            <p:nvPr/>
          </p:nvSpPr>
          <p:spPr>
            <a:xfrm>
              <a:off x="241381" y="1332249"/>
              <a:ext cx="2014888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ButtonObserverModel</a:t>
              </a:r>
              <a:endParaRPr lang="it-IT" sz="1400" dirty="0"/>
            </a:p>
          </p:txBody>
        </p:sp>
        <p:sp>
          <p:nvSpPr>
            <p:cNvPr id="78" name="Rettangolo arrotondato 77"/>
            <p:cNvSpPr/>
            <p:nvPr/>
          </p:nvSpPr>
          <p:spPr>
            <a:xfrm>
              <a:off x="1291429" y="893084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sp>
          <p:nvSpPr>
            <p:cNvPr id="81" name="Rettangolo arrotondato 80"/>
            <p:cNvSpPr/>
            <p:nvPr/>
          </p:nvSpPr>
          <p:spPr>
            <a:xfrm>
              <a:off x="5964234" y="1351648"/>
              <a:ext cx="2220174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LedObservableModel</a:t>
              </a:r>
              <a:endParaRPr lang="it-IT" sz="1400" dirty="0"/>
            </a:p>
          </p:txBody>
        </p:sp>
        <p:sp>
          <p:nvSpPr>
            <p:cNvPr id="82" name="Rettangolo arrotondato 81"/>
            <p:cNvSpPr/>
            <p:nvPr/>
          </p:nvSpPr>
          <p:spPr>
            <a:xfrm>
              <a:off x="6162317" y="931391"/>
              <a:ext cx="1887581" cy="37617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ILedObservable</a:t>
              </a:r>
              <a:endParaRPr lang="it-IT" sz="1200" dirty="0"/>
            </a:p>
          </p:txBody>
        </p:sp>
        <p:cxnSp>
          <p:nvCxnSpPr>
            <p:cNvPr id="85" name="Connettore 2 84"/>
            <p:cNvCxnSpPr>
              <a:stCxn id="73" idx="3"/>
              <a:endCxn id="81" idx="1"/>
            </p:cNvCxnSpPr>
            <p:nvPr/>
          </p:nvCxnSpPr>
          <p:spPr>
            <a:xfrm>
              <a:off x="5221079" y="1584277"/>
              <a:ext cx="743155" cy="1939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2 85"/>
            <p:cNvCxnSpPr>
              <a:stCxn id="77" idx="3"/>
              <a:endCxn id="73" idx="1"/>
            </p:cNvCxnSpPr>
            <p:nvPr/>
          </p:nvCxnSpPr>
          <p:spPr>
            <a:xfrm>
              <a:off x="2256269" y="1584277"/>
              <a:ext cx="901574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asellaDiTesto 89"/>
            <p:cNvSpPr txBox="1"/>
            <p:nvPr/>
          </p:nvSpPr>
          <p:spPr>
            <a:xfrm>
              <a:off x="2523322" y="1646408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91" name="CasellaDiTesto 90"/>
            <p:cNvSpPr txBox="1"/>
            <p:nvPr/>
          </p:nvSpPr>
          <p:spPr>
            <a:xfrm>
              <a:off x="5395123" y="167061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cxnSp>
          <p:nvCxnSpPr>
            <p:cNvPr id="102" name="Connettore 1 101"/>
            <p:cNvCxnSpPr/>
            <p:nvPr/>
          </p:nvCxnSpPr>
          <p:spPr>
            <a:xfrm>
              <a:off x="-17440" y="2256778"/>
              <a:ext cx="9011849" cy="0"/>
            </a:xfrm>
            <a:prstGeom prst="line">
              <a:avLst/>
            </a:prstGeom>
            <a:ln w="57150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CasellaDiTesto 102"/>
            <p:cNvSpPr txBox="1"/>
            <p:nvPr/>
          </p:nvSpPr>
          <p:spPr>
            <a:xfrm>
              <a:off x="8481127" y="1923836"/>
              <a:ext cx="513282" cy="276999"/>
            </a:xfrm>
            <a:prstGeom prst="rect">
              <a:avLst/>
            </a:prstGeom>
            <a:solidFill>
              <a:srgbClr val="0066CC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HIGH</a:t>
              </a:r>
            </a:p>
          </p:txBody>
        </p:sp>
        <p:sp>
          <p:nvSpPr>
            <p:cNvPr id="127" name="Rettangolo arrotondato 126"/>
            <p:cNvSpPr/>
            <p:nvPr/>
          </p:nvSpPr>
          <p:spPr>
            <a:xfrm>
              <a:off x="339994" y="893084"/>
              <a:ext cx="937314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129" name="CasellaDiTesto 128"/>
            <p:cNvSpPr txBox="1"/>
            <p:nvPr/>
          </p:nvSpPr>
          <p:spPr>
            <a:xfrm>
              <a:off x="798740" y="191714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130" name="CasellaDiTesto 129"/>
            <p:cNvSpPr txBox="1"/>
            <p:nvPr/>
          </p:nvSpPr>
          <p:spPr>
            <a:xfrm>
              <a:off x="7256956" y="1902696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9" name="Gruppo 8"/>
          <p:cNvGrpSpPr/>
          <p:nvPr/>
        </p:nvGrpSpPr>
        <p:grpSpPr>
          <a:xfrm>
            <a:off x="466928" y="2465150"/>
            <a:ext cx="2352412" cy="1006396"/>
            <a:chOff x="466928" y="2465150"/>
            <a:chExt cx="2352412" cy="1006396"/>
          </a:xfrm>
        </p:grpSpPr>
        <p:sp>
          <p:nvSpPr>
            <p:cNvPr id="109" name="Rettangolo arrotondato 108"/>
            <p:cNvSpPr/>
            <p:nvPr/>
          </p:nvSpPr>
          <p:spPr>
            <a:xfrm>
              <a:off x="466928" y="2523086"/>
              <a:ext cx="1555473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ButtonAsGui</a:t>
              </a:r>
              <a:endParaRPr lang="it-IT" dirty="0"/>
            </a:p>
          </p:txBody>
        </p:sp>
        <p:sp>
          <p:nvSpPr>
            <p:cNvPr id="128" name="Rettangolo arrotondato 127"/>
            <p:cNvSpPr/>
            <p:nvPr/>
          </p:nvSpPr>
          <p:spPr>
            <a:xfrm>
              <a:off x="652326" y="3060280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979" y="2465150"/>
              <a:ext cx="674361" cy="69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uppo 9"/>
          <p:cNvGrpSpPr/>
          <p:nvPr/>
        </p:nvGrpSpPr>
        <p:grpSpPr>
          <a:xfrm>
            <a:off x="119080" y="5162095"/>
            <a:ext cx="2804037" cy="1472286"/>
            <a:chOff x="2058487" y="4105046"/>
            <a:chExt cx="2804037" cy="1472286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9189" y="4680228"/>
              <a:ext cx="864566" cy="897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Rettangolo 59"/>
            <p:cNvSpPr/>
            <p:nvPr/>
          </p:nvSpPr>
          <p:spPr>
            <a:xfrm>
              <a:off x="2058487" y="4105046"/>
              <a:ext cx="2804037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dirty="0" err="1"/>
                <a:t>MainBlsModelWithArduino</a:t>
              </a:r>
              <a:endParaRPr lang="en-GB" dirty="0"/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7916925" y="2530343"/>
            <a:ext cx="914400" cy="914400"/>
            <a:chOff x="7998922" y="2800130"/>
            <a:chExt cx="914400" cy="914400"/>
          </a:xfrm>
        </p:grpSpPr>
        <p:grpSp>
          <p:nvGrpSpPr>
            <p:cNvPr id="54" name="Gruppo 53"/>
            <p:cNvGrpSpPr/>
            <p:nvPr/>
          </p:nvGrpSpPr>
          <p:grpSpPr>
            <a:xfrm>
              <a:off x="7998922" y="2800130"/>
              <a:ext cx="914400" cy="914400"/>
              <a:chOff x="411929" y="778914"/>
              <a:chExt cx="914400" cy="914400"/>
            </a:xfrm>
          </p:grpSpPr>
          <p:sp>
            <p:nvSpPr>
              <p:cNvPr id="55" name="Nuvola 54"/>
              <p:cNvSpPr/>
              <p:nvPr/>
            </p:nvSpPr>
            <p:spPr>
              <a:xfrm>
                <a:off x="411929" y="778914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CasellaDiTesto 55"/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57" name="CasellaDiTesto 56"/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sp>
        <p:nvSpPr>
          <p:cNvPr id="71" name="Rettangolo arrotondato 70"/>
          <p:cNvSpPr/>
          <p:nvPr/>
        </p:nvSpPr>
        <p:spPr>
          <a:xfrm>
            <a:off x="6080320" y="2368091"/>
            <a:ext cx="1753967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LedOnArduino</a:t>
            </a:r>
            <a:endParaRPr lang="it-IT" dirty="0"/>
          </a:p>
        </p:txBody>
      </p:sp>
      <p:sp>
        <p:nvSpPr>
          <p:cNvPr id="72" name="Rettangolo arrotondato 71"/>
          <p:cNvSpPr/>
          <p:nvPr/>
        </p:nvSpPr>
        <p:spPr>
          <a:xfrm>
            <a:off x="6360727" y="2901380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pic>
        <p:nvPicPr>
          <p:cNvPr id="61" name="Picture 2" descr="sho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425" y="4653784"/>
            <a:ext cx="2345302" cy="156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Connettore 4 61"/>
          <p:cNvCxnSpPr>
            <a:cxnSpLocks/>
            <a:stCxn id="71" idx="1"/>
            <a:endCxn id="61" idx="0"/>
          </p:cNvCxnSpPr>
          <p:nvPr/>
        </p:nvCxnSpPr>
        <p:spPr>
          <a:xfrm rot="10800000" flipV="1">
            <a:off x="5188076" y="2620118"/>
            <a:ext cx="892244" cy="2033665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ttangolo arrotondato 66"/>
          <p:cNvSpPr/>
          <p:nvPr/>
        </p:nvSpPr>
        <p:spPr>
          <a:xfrm>
            <a:off x="452318" y="3471546"/>
            <a:ext cx="2464381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ButtonOnArduino</a:t>
            </a:r>
            <a:endParaRPr lang="it-IT" dirty="0"/>
          </a:p>
        </p:txBody>
      </p:sp>
      <p:cxnSp>
        <p:nvCxnSpPr>
          <p:cNvPr id="18" name="Connettore 4 17"/>
          <p:cNvCxnSpPr>
            <a:cxnSpLocks/>
            <a:stCxn id="61" idx="1"/>
            <a:endCxn id="67" idx="3"/>
          </p:cNvCxnSpPr>
          <p:nvPr/>
        </p:nvCxnSpPr>
        <p:spPr>
          <a:xfrm rot="10800000">
            <a:off x="2916699" y="3723575"/>
            <a:ext cx="1098726" cy="1711489"/>
          </a:xfrm>
          <a:prstGeom prst="bentConnector3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1 51">
            <a:extLst>
              <a:ext uri="{FF2B5EF4-FFF2-40B4-BE49-F238E27FC236}">
                <a16:creationId xmlns:a16="http://schemas.microsoft.com/office/drawing/2014/main" xmlns="" id="{CAEB7189-D3A1-4318-A450-6C4911C2D60B}"/>
              </a:ext>
            </a:extLst>
          </p:cNvPr>
          <p:cNvCxnSpPr/>
          <p:nvPr/>
        </p:nvCxnSpPr>
        <p:spPr>
          <a:xfrm>
            <a:off x="0" y="4189846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tangolo 62">
            <a:extLst>
              <a:ext uri="{FF2B5EF4-FFF2-40B4-BE49-F238E27FC236}">
                <a16:creationId xmlns:a16="http://schemas.microsoft.com/office/drawing/2014/main" xmlns="" id="{02839222-D01D-4B27-9E98-C26DEF651A6C}"/>
              </a:ext>
            </a:extLst>
          </p:cNvPr>
          <p:cNvSpPr/>
          <p:nvPr/>
        </p:nvSpPr>
        <p:spPr>
          <a:xfrm>
            <a:off x="7296234" y="4049216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SERIAL LINE</a:t>
            </a:r>
          </a:p>
        </p:txBody>
      </p:sp>
      <p:sp>
        <p:nvSpPr>
          <p:cNvPr id="47" name="CasellaDiTesto 46"/>
          <p:cNvSpPr txBox="1"/>
          <p:nvPr/>
        </p:nvSpPr>
        <p:spPr>
          <a:xfrm>
            <a:off x="6114322" y="5023595"/>
            <a:ext cx="2972480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Physical</a:t>
            </a:r>
            <a:r>
              <a:rPr lang="it-IT" dirty="0" smtClean="0"/>
              <a:t> </a:t>
            </a:r>
            <a:r>
              <a:rPr lang="it-IT" dirty="0" err="1" smtClean="0"/>
              <a:t>device</a:t>
            </a:r>
            <a:r>
              <a:rPr lang="it-IT" dirty="0" smtClean="0"/>
              <a:t> on 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Proxy / </a:t>
            </a:r>
            <a:r>
              <a:rPr lang="it-IT" dirty="0" err="1" smtClean="0"/>
              <a:t>Plugins</a:t>
            </a:r>
            <a:endParaRPr lang="it-IT" dirty="0" smtClean="0"/>
          </a:p>
        </p:txBody>
      </p:sp>
      <p:grpSp>
        <p:nvGrpSpPr>
          <p:cNvPr id="50" name="Gruppo 65">
            <a:extLst>
              <a:ext uri="{FF2B5EF4-FFF2-40B4-BE49-F238E27FC236}">
                <a16:creationId xmlns:a16="http://schemas.microsoft.com/office/drawing/2014/main" xmlns="" id="{F652F4D6-0F5A-450C-BB00-F4EFE0FF2457}"/>
              </a:ext>
            </a:extLst>
          </p:cNvPr>
          <p:cNvGrpSpPr/>
          <p:nvPr/>
        </p:nvGrpSpPr>
        <p:grpSpPr>
          <a:xfrm>
            <a:off x="3157843" y="5447332"/>
            <a:ext cx="914400" cy="914400"/>
            <a:chOff x="8009941" y="2821958"/>
            <a:chExt cx="914400" cy="914400"/>
          </a:xfrm>
        </p:grpSpPr>
        <p:grpSp>
          <p:nvGrpSpPr>
            <p:cNvPr id="51" name="Gruppo 67">
              <a:extLst>
                <a:ext uri="{FF2B5EF4-FFF2-40B4-BE49-F238E27FC236}">
                  <a16:creationId xmlns:a16="http://schemas.microsoft.com/office/drawing/2014/main" xmlns="" id="{59733896-A667-4D38-BB09-32FE2037383E}"/>
                </a:ext>
              </a:extLst>
            </p:cNvPr>
            <p:cNvGrpSpPr/>
            <p:nvPr/>
          </p:nvGrpSpPr>
          <p:grpSpPr>
            <a:xfrm>
              <a:off x="8009941" y="2821958"/>
              <a:ext cx="914400" cy="914400"/>
              <a:chOff x="422948" y="800742"/>
              <a:chExt cx="914400" cy="914400"/>
            </a:xfrm>
          </p:grpSpPr>
          <p:sp>
            <p:nvSpPr>
              <p:cNvPr id="53" name="Nuvola 69">
                <a:extLst>
                  <a:ext uri="{FF2B5EF4-FFF2-40B4-BE49-F238E27FC236}">
                    <a16:creationId xmlns:a16="http://schemas.microsoft.com/office/drawing/2014/main" xmlns="" id="{D0BB827A-7EEF-43DD-B86E-37F869195D07}"/>
                  </a:ext>
                </a:extLst>
              </p:cNvPr>
              <p:cNvSpPr/>
              <p:nvPr/>
            </p:nvSpPr>
            <p:spPr>
              <a:xfrm>
                <a:off x="422948" y="800742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CasellaDiTesto 74">
                <a:extLst>
                  <a:ext uri="{FF2B5EF4-FFF2-40B4-BE49-F238E27FC236}">
                    <a16:creationId xmlns:a16="http://schemas.microsoft.com/office/drawing/2014/main" xmlns="" id="{0AE38FF8-F361-438A-9AE7-0E5FEE1CBD53}"/>
                  </a:ext>
                </a:extLst>
              </p:cNvPr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52" name="CasellaDiTesto 68">
              <a:extLst>
                <a:ext uri="{FF2B5EF4-FFF2-40B4-BE49-F238E27FC236}">
                  <a16:creationId xmlns:a16="http://schemas.microsoft.com/office/drawing/2014/main" xmlns="" id="{74EFBF47-2D8B-4172-8239-06D8414A7F31}"/>
                </a:ext>
              </a:extLst>
            </p:cNvPr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sp>
        <p:nvSpPr>
          <p:cNvPr id="59" name="CasellaDiTesto 58"/>
          <p:cNvSpPr txBox="1"/>
          <p:nvPr/>
        </p:nvSpPr>
        <p:spPr>
          <a:xfrm>
            <a:off x="251520" y="271121"/>
            <a:ext cx="5542223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Req0: </a:t>
            </a:r>
            <a:r>
              <a:rPr lang="it-IT" sz="2400" dirty="0" smtClean="0">
                <a:solidFill>
                  <a:schemeClr val="tx1"/>
                </a:solidFill>
              </a:rPr>
              <a:t>concret</a:t>
            </a:r>
            <a:r>
              <a:rPr lang="it-IT" sz="2400" dirty="0" smtClean="0">
                <a:solidFill>
                  <a:schemeClr val="tx1"/>
                </a:solidFill>
              </a:rPr>
              <a:t>e </a:t>
            </a:r>
            <a:r>
              <a:rPr lang="it-IT" sz="2400" dirty="0" err="1" smtClean="0">
                <a:solidFill>
                  <a:schemeClr val="tx1"/>
                </a:solidFill>
              </a:rPr>
              <a:t>devices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as</a:t>
            </a:r>
            <a:r>
              <a:rPr lang="it-IT" sz="2400" dirty="0" smtClean="0">
                <a:solidFill>
                  <a:schemeClr val="tx1"/>
                </a:solidFill>
              </a:rPr>
              <a:t> model </a:t>
            </a:r>
            <a:r>
              <a:rPr lang="it-IT" sz="2400" dirty="0" err="1" smtClean="0">
                <a:solidFill>
                  <a:schemeClr val="tx1"/>
                </a:solidFill>
              </a:rPr>
              <a:t>observers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56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28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8496484" y="2292482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cxnSp>
        <p:nvCxnSpPr>
          <p:cNvPr id="107" name="Connettore 2 106"/>
          <p:cNvCxnSpPr>
            <a:stCxn id="81" idx="2"/>
            <a:endCxn id="71" idx="0"/>
          </p:cNvCxnSpPr>
          <p:nvPr/>
        </p:nvCxnSpPr>
        <p:spPr>
          <a:xfrm flipH="1">
            <a:off x="6989764" y="1855704"/>
            <a:ext cx="84557" cy="713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2 124"/>
          <p:cNvCxnSpPr>
            <a:stCxn id="109" idx="0"/>
            <a:endCxn id="77" idx="2"/>
          </p:cNvCxnSpPr>
          <p:nvPr/>
        </p:nvCxnSpPr>
        <p:spPr>
          <a:xfrm flipV="1">
            <a:off x="1244665" y="1836305"/>
            <a:ext cx="4160" cy="6867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o 7"/>
          <p:cNvGrpSpPr/>
          <p:nvPr/>
        </p:nvGrpSpPr>
        <p:grpSpPr>
          <a:xfrm>
            <a:off x="-17440" y="893084"/>
            <a:ext cx="9011849" cy="1363694"/>
            <a:chOff x="-17440" y="893084"/>
            <a:chExt cx="9011849" cy="1363694"/>
          </a:xfrm>
        </p:grpSpPr>
        <p:sp>
          <p:nvSpPr>
            <p:cNvPr id="73" name="Rettangolo arrotondato 72"/>
            <p:cNvSpPr/>
            <p:nvPr/>
          </p:nvSpPr>
          <p:spPr>
            <a:xfrm>
              <a:off x="3157843" y="1332249"/>
              <a:ext cx="2063236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BlsApplicationLogic</a:t>
              </a:r>
              <a:endParaRPr lang="it-IT" sz="1400" dirty="0"/>
            </a:p>
          </p:txBody>
        </p:sp>
        <p:sp>
          <p:nvSpPr>
            <p:cNvPr id="74" name="Rettangolo arrotondato 73"/>
            <p:cNvSpPr/>
            <p:nvPr/>
          </p:nvSpPr>
          <p:spPr>
            <a:xfrm>
              <a:off x="3647904" y="893084"/>
              <a:ext cx="1128582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77" name="Rettangolo arrotondato 76"/>
            <p:cNvSpPr/>
            <p:nvPr/>
          </p:nvSpPr>
          <p:spPr>
            <a:xfrm>
              <a:off x="241381" y="1332249"/>
              <a:ext cx="2014888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ButtonObserverModel</a:t>
              </a:r>
              <a:endParaRPr lang="it-IT" sz="1400" dirty="0"/>
            </a:p>
          </p:txBody>
        </p:sp>
        <p:sp>
          <p:nvSpPr>
            <p:cNvPr id="78" name="Rettangolo arrotondato 77"/>
            <p:cNvSpPr/>
            <p:nvPr/>
          </p:nvSpPr>
          <p:spPr>
            <a:xfrm>
              <a:off x="1291429" y="893084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sp>
          <p:nvSpPr>
            <p:cNvPr id="81" name="Rettangolo arrotondato 80"/>
            <p:cNvSpPr/>
            <p:nvPr/>
          </p:nvSpPr>
          <p:spPr>
            <a:xfrm>
              <a:off x="5964234" y="1351648"/>
              <a:ext cx="2220174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LedObservableModel</a:t>
              </a:r>
              <a:endParaRPr lang="it-IT" sz="1400" dirty="0"/>
            </a:p>
          </p:txBody>
        </p:sp>
        <p:sp>
          <p:nvSpPr>
            <p:cNvPr id="82" name="Rettangolo arrotondato 81"/>
            <p:cNvSpPr/>
            <p:nvPr/>
          </p:nvSpPr>
          <p:spPr>
            <a:xfrm>
              <a:off x="6162317" y="931391"/>
              <a:ext cx="1887581" cy="37617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ILedObservable</a:t>
              </a:r>
              <a:endParaRPr lang="it-IT" sz="1200" dirty="0"/>
            </a:p>
          </p:txBody>
        </p:sp>
        <p:cxnSp>
          <p:nvCxnSpPr>
            <p:cNvPr id="85" name="Connettore 2 84"/>
            <p:cNvCxnSpPr>
              <a:stCxn id="73" idx="3"/>
              <a:endCxn id="81" idx="1"/>
            </p:cNvCxnSpPr>
            <p:nvPr/>
          </p:nvCxnSpPr>
          <p:spPr>
            <a:xfrm>
              <a:off x="5221079" y="1584277"/>
              <a:ext cx="743155" cy="1939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2 85"/>
            <p:cNvCxnSpPr>
              <a:stCxn id="77" idx="3"/>
              <a:endCxn id="73" idx="1"/>
            </p:cNvCxnSpPr>
            <p:nvPr/>
          </p:nvCxnSpPr>
          <p:spPr>
            <a:xfrm>
              <a:off x="2256269" y="1584277"/>
              <a:ext cx="901574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asellaDiTesto 89"/>
            <p:cNvSpPr txBox="1"/>
            <p:nvPr/>
          </p:nvSpPr>
          <p:spPr>
            <a:xfrm>
              <a:off x="2523322" y="1646408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91" name="CasellaDiTesto 90"/>
            <p:cNvSpPr txBox="1"/>
            <p:nvPr/>
          </p:nvSpPr>
          <p:spPr>
            <a:xfrm>
              <a:off x="5395123" y="167061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cxnSp>
          <p:nvCxnSpPr>
            <p:cNvPr id="102" name="Connettore 1 101"/>
            <p:cNvCxnSpPr/>
            <p:nvPr/>
          </p:nvCxnSpPr>
          <p:spPr>
            <a:xfrm>
              <a:off x="-17440" y="2256778"/>
              <a:ext cx="9011849" cy="0"/>
            </a:xfrm>
            <a:prstGeom prst="line">
              <a:avLst/>
            </a:prstGeom>
            <a:ln w="57150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CasellaDiTesto 102"/>
            <p:cNvSpPr txBox="1"/>
            <p:nvPr/>
          </p:nvSpPr>
          <p:spPr>
            <a:xfrm>
              <a:off x="8481127" y="1923836"/>
              <a:ext cx="513282" cy="276999"/>
            </a:xfrm>
            <a:prstGeom prst="rect">
              <a:avLst/>
            </a:prstGeom>
            <a:solidFill>
              <a:srgbClr val="0066CC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HIGH</a:t>
              </a:r>
            </a:p>
          </p:txBody>
        </p:sp>
        <p:sp>
          <p:nvSpPr>
            <p:cNvPr id="127" name="Rettangolo arrotondato 126"/>
            <p:cNvSpPr/>
            <p:nvPr/>
          </p:nvSpPr>
          <p:spPr>
            <a:xfrm>
              <a:off x="339994" y="893084"/>
              <a:ext cx="937314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129" name="CasellaDiTesto 128"/>
            <p:cNvSpPr txBox="1"/>
            <p:nvPr/>
          </p:nvSpPr>
          <p:spPr>
            <a:xfrm>
              <a:off x="798740" y="191714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130" name="CasellaDiTesto 129"/>
            <p:cNvSpPr txBox="1"/>
            <p:nvPr/>
          </p:nvSpPr>
          <p:spPr>
            <a:xfrm>
              <a:off x="7256956" y="1902696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9" name="Gruppo 8"/>
          <p:cNvGrpSpPr/>
          <p:nvPr/>
        </p:nvGrpSpPr>
        <p:grpSpPr>
          <a:xfrm>
            <a:off x="466928" y="2465150"/>
            <a:ext cx="2352412" cy="1006396"/>
            <a:chOff x="466928" y="2465150"/>
            <a:chExt cx="2352412" cy="1006396"/>
          </a:xfrm>
        </p:grpSpPr>
        <p:sp>
          <p:nvSpPr>
            <p:cNvPr id="109" name="Rettangolo arrotondato 108"/>
            <p:cNvSpPr/>
            <p:nvPr/>
          </p:nvSpPr>
          <p:spPr>
            <a:xfrm>
              <a:off x="466928" y="2523086"/>
              <a:ext cx="1555473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ButtonAsGui</a:t>
              </a:r>
              <a:endParaRPr lang="it-IT" dirty="0"/>
            </a:p>
          </p:txBody>
        </p:sp>
        <p:sp>
          <p:nvSpPr>
            <p:cNvPr id="128" name="Rettangolo arrotondato 127"/>
            <p:cNvSpPr/>
            <p:nvPr/>
          </p:nvSpPr>
          <p:spPr>
            <a:xfrm>
              <a:off x="652326" y="3060280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979" y="2465150"/>
              <a:ext cx="674361" cy="69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" name="Rettangolo arrotondato 70"/>
          <p:cNvSpPr/>
          <p:nvPr/>
        </p:nvSpPr>
        <p:spPr>
          <a:xfrm>
            <a:off x="6112780" y="2569481"/>
            <a:ext cx="1753967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LedProxy</a:t>
            </a:r>
            <a:endParaRPr lang="it-IT" dirty="0"/>
          </a:p>
        </p:txBody>
      </p:sp>
      <p:sp>
        <p:nvSpPr>
          <p:cNvPr id="72" name="Rettangolo arrotondato 71"/>
          <p:cNvSpPr/>
          <p:nvPr/>
        </p:nvSpPr>
        <p:spPr>
          <a:xfrm>
            <a:off x="6393187" y="3102770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cxnSp>
        <p:nvCxnSpPr>
          <p:cNvPr id="62" name="Connettore 4 61"/>
          <p:cNvCxnSpPr>
            <a:stCxn id="71" idx="1"/>
          </p:cNvCxnSpPr>
          <p:nvPr/>
        </p:nvCxnSpPr>
        <p:spPr>
          <a:xfrm rot="10800000" flipV="1">
            <a:off x="3338878" y="2821508"/>
            <a:ext cx="2773902" cy="1653609"/>
          </a:xfrm>
          <a:prstGeom prst="bentConnector3">
            <a:avLst>
              <a:gd name="adj1" fmla="val 108241"/>
            </a:avLst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tangolo arrotondato 44"/>
          <p:cNvSpPr/>
          <p:nvPr/>
        </p:nvSpPr>
        <p:spPr>
          <a:xfrm>
            <a:off x="3431604" y="3870071"/>
            <a:ext cx="96484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IObservable</a:t>
            </a:r>
            <a:endParaRPr lang="it-IT" sz="1200" dirty="0"/>
          </a:p>
        </p:txBody>
      </p:sp>
      <p:grpSp>
        <p:nvGrpSpPr>
          <p:cNvPr id="46" name="Gruppo 45"/>
          <p:cNvGrpSpPr/>
          <p:nvPr/>
        </p:nvGrpSpPr>
        <p:grpSpPr>
          <a:xfrm>
            <a:off x="2916699" y="5089756"/>
            <a:ext cx="2123625" cy="955630"/>
            <a:chOff x="5760058" y="2714670"/>
            <a:chExt cx="2123625" cy="955630"/>
          </a:xfrm>
        </p:grpSpPr>
        <p:sp>
          <p:nvSpPr>
            <p:cNvPr id="49" name="Rettangolo arrotondato 48"/>
            <p:cNvSpPr/>
            <p:nvPr/>
          </p:nvSpPr>
          <p:spPr>
            <a:xfrm>
              <a:off x="6495789" y="2752770"/>
              <a:ext cx="1375611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LedAsGui</a:t>
              </a:r>
              <a:endParaRPr lang="it-IT" dirty="0"/>
            </a:p>
          </p:txBody>
        </p:sp>
        <p:sp>
          <p:nvSpPr>
            <p:cNvPr id="50" name="Rettangolo arrotondato 49"/>
            <p:cNvSpPr/>
            <p:nvPr/>
          </p:nvSpPr>
          <p:spPr>
            <a:xfrm>
              <a:off x="6595923" y="3259034"/>
              <a:ext cx="128776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058" y="2714670"/>
              <a:ext cx="692549" cy="71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2" name="Connettore 1 51"/>
          <p:cNvCxnSpPr/>
          <p:nvPr/>
        </p:nvCxnSpPr>
        <p:spPr>
          <a:xfrm>
            <a:off x="84303" y="3861048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54857" y="3177264"/>
            <a:ext cx="1739891" cy="28126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IActorMessage</a:t>
            </a:r>
            <a:endParaRPr lang="en-GB" dirty="0"/>
          </a:p>
        </p:txBody>
      </p:sp>
      <p:cxnSp>
        <p:nvCxnSpPr>
          <p:cNvPr id="13" name="Connettore 2 12"/>
          <p:cNvCxnSpPr>
            <a:endCxn id="49" idx="0"/>
          </p:cNvCxnSpPr>
          <p:nvPr/>
        </p:nvCxnSpPr>
        <p:spPr>
          <a:xfrm>
            <a:off x="4326473" y="4727146"/>
            <a:ext cx="13763" cy="4007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ttangolo 62"/>
          <p:cNvSpPr/>
          <p:nvPr/>
        </p:nvSpPr>
        <p:spPr>
          <a:xfrm>
            <a:off x="7314462" y="3729441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NETWORK</a:t>
            </a:r>
          </a:p>
        </p:txBody>
      </p:sp>
      <p:sp>
        <p:nvSpPr>
          <p:cNvPr id="64" name="CasellaDiTesto 63"/>
          <p:cNvSpPr txBox="1"/>
          <p:nvPr/>
        </p:nvSpPr>
        <p:spPr>
          <a:xfrm>
            <a:off x="4452731" y="4789001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sp>
        <p:nvSpPr>
          <p:cNvPr id="60" name="Rettangolo 59"/>
          <p:cNvSpPr/>
          <p:nvPr/>
        </p:nvSpPr>
        <p:spPr>
          <a:xfrm>
            <a:off x="241381" y="5839753"/>
            <a:ext cx="285187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MainBlsModelWithLedProxy</a:t>
            </a:r>
            <a:endParaRPr lang="en-GB" dirty="0"/>
          </a:p>
        </p:txBody>
      </p:sp>
      <p:sp>
        <p:nvSpPr>
          <p:cNvPr id="58" name="CasellaDiTesto 57"/>
          <p:cNvSpPr txBox="1"/>
          <p:nvPr/>
        </p:nvSpPr>
        <p:spPr>
          <a:xfrm>
            <a:off x="6379400" y="4815806"/>
            <a:ext cx="2672591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Proxy / </a:t>
            </a:r>
            <a:r>
              <a:rPr lang="it-IT" dirty="0" err="1" smtClean="0"/>
              <a:t>Plugins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P2P </a:t>
            </a:r>
            <a:r>
              <a:rPr lang="it-IT" dirty="0" err="1" smtClean="0"/>
              <a:t>Two</a:t>
            </a:r>
            <a:r>
              <a:rPr lang="it-IT" dirty="0" smtClean="0"/>
              <a:t>-Way </a:t>
            </a:r>
            <a:r>
              <a:rPr lang="it-IT" dirty="0" err="1" smtClean="0"/>
              <a:t>Protocols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Messages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STANDARDS</a:t>
            </a:r>
          </a:p>
        </p:txBody>
      </p:sp>
      <p:grpSp>
        <p:nvGrpSpPr>
          <p:cNvPr id="59" name="Gruppo 58"/>
          <p:cNvGrpSpPr/>
          <p:nvPr/>
        </p:nvGrpSpPr>
        <p:grpSpPr>
          <a:xfrm>
            <a:off x="3274486" y="4133376"/>
            <a:ext cx="2131499" cy="683483"/>
            <a:chOff x="652326" y="4452440"/>
            <a:chExt cx="1492652" cy="683483"/>
          </a:xfrm>
        </p:grpSpPr>
        <p:sp>
          <p:nvSpPr>
            <p:cNvPr id="61" name="Ovale 60"/>
            <p:cNvSpPr/>
            <p:nvPr/>
          </p:nvSpPr>
          <p:spPr>
            <a:xfrm>
              <a:off x="652326" y="4452441"/>
              <a:ext cx="1492652" cy="68348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 smtClean="0"/>
                <a:t>LedThingReceiver</a:t>
              </a:r>
              <a:endParaRPr lang="en-GB" sz="1200" dirty="0"/>
            </a:p>
          </p:txBody>
        </p:sp>
        <p:cxnSp>
          <p:nvCxnSpPr>
            <p:cNvPr id="67" name="Connettore 2 66"/>
            <p:cNvCxnSpPr/>
            <p:nvPr/>
          </p:nvCxnSpPr>
          <p:spPr>
            <a:xfrm flipH="1">
              <a:off x="1307212" y="4452440"/>
              <a:ext cx="18263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CasellaDiTesto 46"/>
          <p:cNvSpPr txBox="1"/>
          <p:nvPr/>
        </p:nvSpPr>
        <p:spPr>
          <a:xfrm>
            <a:off x="251520" y="271121"/>
            <a:ext cx="4503541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Req0: </a:t>
            </a:r>
            <a:r>
              <a:rPr lang="it-IT" sz="2400" dirty="0" smtClean="0">
                <a:solidFill>
                  <a:schemeClr val="tx1"/>
                </a:solidFill>
              </a:rPr>
              <a:t>a </a:t>
            </a:r>
            <a:r>
              <a:rPr lang="it-IT" sz="2400" dirty="0" err="1" smtClean="0">
                <a:solidFill>
                  <a:schemeClr val="tx1"/>
                </a:solidFill>
              </a:rPr>
              <a:t>proxy</a:t>
            </a:r>
            <a:r>
              <a:rPr lang="it-IT" sz="2400" dirty="0" smtClean="0">
                <a:solidFill>
                  <a:schemeClr val="tx1"/>
                </a:solidFill>
              </a:rPr>
              <a:t> for a remote </a:t>
            </a:r>
            <a:r>
              <a:rPr lang="it-IT" sz="2400" dirty="0" err="1" smtClean="0">
                <a:solidFill>
                  <a:schemeClr val="tx1"/>
                </a:solidFill>
              </a:rPr>
              <a:t>device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20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29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8496484" y="2292482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cxnSp>
        <p:nvCxnSpPr>
          <p:cNvPr id="107" name="Connettore 2 106"/>
          <p:cNvCxnSpPr>
            <a:cxnSpLocks/>
            <a:stCxn id="81" idx="2"/>
            <a:endCxn id="71" idx="0"/>
          </p:cNvCxnSpPr>
          <p:nvPr/>
        </p:nvCxnSpPr>
        <p:spPr>
          <a:xfrm>
            <a:off x="7074321" y="1855704"/>
            <a:ext cx="32145" cy="713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2 124"/>
          <p:cNvCxnSpPr>
            <a:stCxn id="109" idx="0"/>
            <a:endCxn id="77" idx="2"/>
          </p:cNvCxnSpPr>
          <p:nvPr/>
        </p:nvCxnSpPr>
        <p:spPr>
          <a:xfrm flipV="1">
            <a:off x="1244665" y="1836305"/>
            <a:ext cx="4160" cy="6867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o 7"/>
          <p:cNvGrpSpPr/>
          <p:nvPr/>
        </p:nvGrpSpPr>
        <p:grpSpPr>
          <a:xfrm>
            <a:off x="-17440" y="893084"/>
            <a:ext cx="9011849" cy="1363694"/>
            <a:chOff x="-17440" y="893084"/>
            <a:chExt cx="9011849" cy="1363694"/>
          </a:xfrm>
        </p:grpSpPr>
        <p:sp>
          <p:nvSpPr>
            <p:cNvPr id="73" name="Rettangolo arrotondato 72"/>
            <p:cNvSpPr/>
            <p:nvPr/>
          </p:nvSpPr>
          <p:spPr>
            <a:xfrm>
              <a:off x="3157843" y="1332249"/>
              <a:ext cx="2063236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BlsApplicationLogic</a:t>
              </a:r>
              <a:endParaRPr lang="it-IT" sz="1400" dirty="0"/>
            </a:p>
          </p:txBody>
        </p:sp>
        <p:sp>
          <p:nvSpPr>
            <p:cNvPr id="74" name="Rettangolo arrotondato 73"/>
            <p:cNvSpPr/>
            <p:nvPr/>
          </p:nvSpPr>
          <p:spPr>
            <a:xfrm>
              <a:off x="3647904" y="893084"/>
              <a:ext cx="1128582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77" name="Rettangolo arrotondato 76"/>
            <p:cNvSpPr/>
            <p:nvPr/>
          </p:nvSpPr>
          <p:spPr>
            <a:xfrm>
              <a:off x="241381" y="1332249"/>
              <a:ext cx="2014888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ButtonObserverModel</a:t>
              </a:r>
              <a:endParaRPr lang="it-IT" sz="1400" dirty="0"/>
            </a:p>
          </p:txBody>
        </p:sp>
        <p:sp>
          <p:nvSpPr>
            <p:cNvPr id="78" name="Rettangolo arrotondato 77"/>
            <p:cNvSpPr/>
            <p:nvPr/>
          </p:nvSpPr>
          <p:spPr>
            <a:xfrm>
              <a:off x="1291429" y="893084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sp>
          <p:nvSpPr>
            <p:cNvPr id="81" name="Rettangolo arrotondato 80"/>
            <p:cNvSpPr/>
            <p:nvPr/>
          </p:nvSpPr>
          <p:spPr>
            <a:xfrm>
              <a:off x="5964234" y="1351648"/>
              <a:ext cx="2220174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LedObservableModel</a:t>
              </a:r>
              <a:endParaRPr lang="it-IT" sz="1400" dirty="0"/>
            </a:p>
          </p:txBody>
        </p:sp>
        <p:sp>
          <p:nvSpPr>
            <p:cNvPr id="82" name="Rettangolo arrotondato 81"/>
            <p:cNvSpPr/>
            <p:nvPr/>
          </p:nvSpPr>
          <p:spPr>
            <a:xfrm>
              <a:off x="6162317" y="931391"/>
              <a:ext cx="1887581" cy="37617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ILedObservable</a:t>
              </a:r>
              <a:endParaRPr lang="it-IT" sz="1200" dirty="0"/>
            </a:p>
          </p:txBody>
        </p:sp>
        <p:cxnSp>
          <p:nvCxnSpPr>
            <p:cNvPr id="85" name="Connettore 2 84"/>
            <p:cNvCxnSpPr>
              <a:stCxn id="73" idx="3"/>
              <a:endCxn id="81" idx="1"/>
            </p:cNvCxnSpPr>
            <p:nvPr/>
          </p:nvCxnSpPr>
          <p:spPr>
            <a:xfrm>
              <a:off x="5221079" y="1584277"/>
              <a:ext cx="743155" cy="1939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2 85"/>
            <p:cNvCxnSpPr>
              <a:stCxn id="77" idx="3"/>
              <a:endCxn id="73" idx="1"/>
            </p:cNvCxnSpPr>
            <p:nvPr/>
          </p:nvCxnSpPr>
          <p:spPr>
            <a:xfrm>
              <a:off x="2256269" y="1584277"/>
              <a:ext cx="901574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asellaDiTesto 89"/>
            <p:cNvSpPr txBox="1"/>
            <p:nvPr/>
          </p:nvSpPr>
          <p:spPr>
            <a:xfrm>
              <a:off x="2523322" y="1646408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91" name="CasellaDiTesto 90"/>
            <p:cNvSpPr txBox="1"/>
            <p:nvPr/>
          </p:nvSpPr>
          <p:spPr>
            <a:xfrm>
              <a:off x="5395123" y="167061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cxnSp>
          <p:nvCxnSpPr>
            <p:cNvPr id="102" name="Connettore 1 101"/>
            <p:cNvCxnSpPr/>
            <p:nvPr/>
          </p:nvCxnSpPr>
          <p:spPr>
            <a:xfrm>
              <a:off x="-17440" y="2256778"/>
              <a:ext cx="9011849" cy="0"/>
            </a:xfrm>
            <a:prstGeom prst="line">
              <a:avLst/>
            </a:prstGeom>
            <a:ln w="57150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CasellaDiTesto 102"/>
            <p:cNvSpPr txBox="1"/>
            <p:nvPr/>
          </p:nvSpPr>
          <p:spPr>
            <a:xfrm>
              <a:off x="8481127" y="1923836"/>
              <a:ext cx="513282" cy="276999"/>
            </a:xfrm>
            <a:prstGeom prst="rect">
              <a:avLst/>
            </a:prstGeom>
            <a:solidFill>
              <a:srgbClr val="0066CC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HIGH</a:t>
              </a:r>
            </a:p>
          </p:txBody>
        </p:sp>
        <p:sp>
          <p:nvSpPr>
            <p:cNvPr id="127" name="Rettangolo arrotondato 126"/>
            <p:cNvSpPr/>
            <p:nvPr/>
          </p:nvSpPr>
          <p:spPr>
            <a:xfrm>
              <a:off x="339994" y="893084"/>
              <a:ext cx="937314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129" name="CasellaDiTesto 128"/>
            <p:cNvSpPr txBox="1"/>
            <p:nvPr/>
          </p:nvSpPr>
          <p:spPr>
            <a:xfrm>
              <a:off x="798740" y="191714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130" name="CasellaDiTesto 129"/>
            <p:cNvSpPr txBox="1"/>
            <p:nvPr/>
          </p:nvSpPr>
          <p:spPr>
            <a:xfrm>
              <a:off x="7256956" y="1902696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9" name="Gruppo 8"/>
          <p:cNvGrpSpPr/>
          <p:nvPr/>
        </p:nvGrpSpPr>
        <p:grpSpPr>
          <a:xfrm>
            <a:off x="466928" y="2465150"/>
            <a:ext cx="2352412" cy="1006396"/>
            <a:chOff x="466928" y="2465150"/>
            <a:chExt cx="2352412" cy="1006396"/>
          </a:xfrm>
        </p:grpSpPr>
        <p:sp>
          <p:nvSpPr>
            <p:cNvPr id="109" name="Rettangolo arrotondato 108"/>
            <p:cNvSpPr/>
            <p:nvPr/>
          </p:nvSpPr>
          <p:spPr>
            <a:xfrm>
              <a:off x="466928" y="2523086"/>
              <a:ext cx="1555473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ButtonAsGui</a:t>
              </a:r>
              <a:endParaRPr lang="it-IT" dirty="0"/>
            </a:p>
          </p:txBody>
        </p:sp>
        <p:sp>
          <p:nvSpPr>
            <p:cNvPr id="128" name="Rettangolo arrotondato 127"/>
            <p:cNvSpPr/>
            <p:nvPr/>
          </p:nvSpPr>
          <p:spPr>
            <a:xfrm>
              <a:off x="652326" y="3060280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979" y="2465150"/>
              <a:ext cx="674361" cy="69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0" name="Rettangolo 59"/>
          <p:cNvSpPr/>
          <p:nvPr/>
        </p:nvSpPr>
        <p:spPr>
          <a:xfrm>
            <a:off x="141665" y="6091450"/>
            <a:ext cx="295100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MainBlsModelWithRaspberry</a:t>
            </a:r>
            <a:endParaRPr lang="en-GB" dirty="0"/>
          </a:p>
        </p:txBody>
      </p:sp>
      <p:sp>
        <p:nvSpPr>
          <p:cNvPr id="71" name="Rettangolo arrotondato 70"/>
          <p:cNvSpPr/>
          <p:nvPr/>
        </p:nvSpPr>
        <p:spPr>
          <a:xfrm>
            <a:off x="5896515" y="2569481"/>
            <a:ext cx="2419901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LedProxyForRaspberry</a:t>
            </a:r>
            <a:endParaRPr lang="it-IT" dirty="0"/>
          </a:p>
        </p:txBody>
      </p:sp>
      <p:sp>
        <p:nvSpPr>
          <p:cNvPr id="72" name="Rettangolo arrotondato 71"/>
          <p:cNvSpPr/>
          <p:nvPr/>
        </p:nvSpPr>
        <p:spPr>
          <a:xfrm>
            <a:off x="6393187" y="3102770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cxnSp>
        <p:nvCxnSpPr>
          <p:cNvPr id="62" name="Connettore 4 61"/>
          <p:cNvCxnSpPr>
            <a:cxnSpLocks/>
            <a:stCxn id="71" idx="1"/>
            <a:endCxn id="53" idx="7"/>
          </p:cNvCxnSpPr>
          <p:nvPr/>
        </p:nvCxnSpPr>
        <p:spPr>
          <a:xfrm rot="10800000" flipV="1">
            <a:off x="5280505" y="2821508"/>
            <a:ext cx="616010" cy="1584893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ttangolo arrotondato 66"/>
          <p:cNvSpPr/>
          <p:nvPr/>
        </p:nvSpPr>
        <p:spPr>
          <a:xfrm>
            <a:off x="452318" y="3471546"/>
            <a:ext cx="2464381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ButtonOnRaspberry</a:t>
            </a:r>
          </a:p>
        </p:txBody>
      </p:sp>
      <p:pic>
        <p:nvPicPr>
          <p:cNvPr id="43" name="Picture 2" descr="RaspCommented0">
            <a:extLst>
              <a:ext uri="{FF2B5EF4-FFF2-40B4-BE49-F238E27FC236}">
                <a16:creationId xmlns:a16="http://schemas.microsoft.com/office/drawing/2014/main" xmlns="" id="{6A9B3E04-EB15-48F8-82FC-A1AD1AC38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184" y="4443468"/>
            <a:ext cx="2665249" cy="187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uppo 65">
            <a:extLst>
              <a:ext uri="{FF2B5EF4-FFF2-40B4-BE49-F238E27FC236}">
                <a16:creationId xmlns:a16="http://schemas.microsoft.com/office/drawing/2014/main" xmlns="" id="{F652F4D6-0F5A-450C-BB00-F4EFE0FF2457}"/>
              </a:ext>
            </a:extLst>
          </p:cNvPr>
          <p:cNvGrpSpPr/>
          <p:nvPr/>
        </p:nvGrpSpPr>
        <p:grpSpPr>
          <a:xfrm>
            <a:off x="3157843" y="5447332"/>
            <a:ext cx="914400" cy="914400"/>
            <a:chOff x="8009941" y="2821958"/>
            <a:chExt cx="914400" cy="914400"/>
          </a:xfrm>
        </p:grpSpPr>
        <p:grpSp>
          <p:nvGrpSpPr>
            <p:cNvPr id="45" name="Gruppo 67">
              <a:extLst>
                <a:ext uri="{FF2B5EF4-FFF2-40B4-BE49-F238E27FC236}">
                  <a16:creationId xmlns:a16="http://schemas.microsoft.com/office/drawing/2014/main" xmlns="" id="{59733896-A667-4D38-BB09-32FE2037383E}"/>
                </a:ext>
              </a:extLst>
            </p:cNvPr>
            <p:cNvGrpSpPr/>
            <p:nvPr/>
          </p:nvGrpSpPr>
          <p:grpSpPr>
            <a:xfrm>
              <a:off x="8009941" y="2821958"/>
              <a:ext cx="914400" cy="914400"/>
              <a:chOff x="422948" y="800742"/>
              <a:chExt cx="914400" cy="914400"/>
            </a:xfrm>
          </p:grpSpPr>
          <p:sp>
            <p:nvSpPr>
              <p:cNvPr id="47" name="Nuvola 69">
                <a:extLst>
                  <a:ext uri="{FF2B5EF4-FFF2-40B4-BE49-F238E27FC236}">
                    <a16:creationId xmlns:a16="http://schemas.microsoft.com/office/drawing/2014/main" xmlns="" id="{D0BB827A-7EEF-43DD-B86E-37F869195D07}"/>
                  </a:ext>
                </a:extLst>
              </p:cNvPr>
              <p:cNvSpPr/>
              <p:nvPr/>
            </p:nvSpPr>
            <p:spPr>
              <a:xfrm>
                <a:off x="422948" y="800742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CasellaDiTesto 74">
                <a:extLst>
                  <a:ext uri="{FF2B5EF4-FFF2-40B4-BE49-F238E27FC236}">
                    <a16:creationId xmlns:a16="http://schemas.microsoft.com/office/drawing/2014/main" xmlns="" id="{0AE38FF8-F361-438A-9AE7-0E5FEE1CBD53}"/>
                  </a:ext>
                </a:extLst>
              </p:cNvPr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46" name="CasellaDiTesto 68">
              <a:extLst>
                <a:ext uri="{FF2B5EF4-FFF2-40B4-BE49-F238E27FC236}">
                  <a16:creationId xmlns:a16="http://schemas.microsoft.com/office/drawing/2014/main" xmlns="" id="{74EFBF47-2D8B-4172-8239-06D8414A7F31}"/>
                </a:ext>
              </a:extLst>
            </p:cNvPr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cxnSp>
        <p:nvCxnSpPr>
          <p:cNvPr id="58" name="Connettore 1 51">
            <a:extLst>
              <a:ext uri="{FF2B5EF4-FFF2-40B4-BE49-F238E27FC236}">
                <a16:creationId xmlns:a16="http://schemas.microsoft.com/office/drawing/2014/main" xmlns="" id="{7A144DFC-8419-4CFA-8172-F1DB6E11700D}"/>
              </a:ext>
            </a:extLst>
          </p:cNvPr>
          <p:cNvCxnSpPr/>
          <p:nvPr/>
        </p:nvCxnSpPr>
        <p:spPr>
          <a:xfrm>
            <a:off x="0" y="4221088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62">
            <a:extLst>
              <a:ext uri="{FF2B5EF4-FFF2-40B4-BE49-F238E27FC236}">
                <a16:creationId xmlns:a16="http://schemas.microsoft.com/office/drawing/2014/main" xmlns="" id="{A22D3615-EB76-465A-BEEC-92266947B9D8}"/>
              </a:ext>
            </a:extLst>
          </p:cNvPr>
          <p:cNvSpPr/>
          <p:nvPr/>
        </p:nvSpPr>
        <p:spPr>
          <a:xfrm>
            <a:off x="7296234" y="4049216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NETWORK</a:t>
            </a:r>
          </a:p>
        </p:txBody>
      </p:sp>
      <p:sp>
        <p:nvSpPr>
          <p:cNvPr id="50" name="CasellaDiTesto 49"/>
          <p:cNvSpPr txBox="1"/>
          <p:nvPr/>
        </p:nvSpPr>
        <p:spPr>
          <a:xfrm>
            <a:off x="5964234" y="5020890"/>
            <a:ext cx="3172343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Physical</a:t>
            </a:r>
            <a:r>
              <a:rPr lang="it-IT" dirty="0" smtClean="0"/>
              <a:t> </a:t>
            </a:r>
            <a:r>
              <a:rPr lang="it-IT" dirty="0" err="1" smtClean="0"/>
              <a:t>device</a:t>
            </a:r>
            <a:r>
              <a:rPr lang="it-IT" dirty="0" smtClean="0"/>
              <a:t> on </a:t>
            </a:r>
            <a:r>
              <a:rPr lang="it-IT" dirty="0" err="1" smtClean="0"/>
              <a:t>Raspberry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Proxy / </a:t>
            </a:r>
            <a:r>
              <a:rPr lang="it-IT" dirty="0" err="1" smtClean="0"/>
              <a:t>Plugins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GPIO / </a:t>
            </a:r>
            <a:r>
              <a:rPr lang="it-IT" dirty="0" err="1" smtClean="0"/>
              <a:t>bash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/</a:t>
            </a:r>
            <a:r>
              <a:rPr lang="en-GB" dirty="0" smtClean="0"/>
              <a:t>boot/</a:t>
            </a:r>
            <a:r>
              <a:rPr lang="en-GB" dirty="0" err="1" smtClean="0"/>
              <a:t>mywifi.conf</a:t>
            </a:r>
            <a:endParaRPr lang="it-IT" dirty="0" smtClean="0"/>
          </a:p>
        </p:txBody>
      </p:sp>
      <p:cxnSp>
        <p:nvCxnSpPr>
          <p:cNvPr id="18" name="Connettore 4 17"/>
          <p:cNvCxnSpPr>
            <a:cxnSpLocks/>
            <a:stCxn id="47" idx="2"/>
            <a:endCxn id="67" idx="2"/>
          </p:cNvCxnSpPr>
          <p:nvPr/>
        </p:nvCxnSpPr>
        <p:spPr>
          <a:xfrm rot="10800000">
            <a:off x="1684509" y="3975602"/>
            <a:ext cx="1476170" cy="192893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1091744" y="5020890"/>
            <a:ext cx="62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todo</a:t>
            </a:r>
            <a:endParaRPr lang="en-GB" dirty="0"/>
          </a:p>
        </p:txBody>
      </p:sp>
      <p:grpSp>
        <p:nvGrpSpPr>
          <p:cNvPr id="52" name="Gruppo 51"/>
          <p:cNvGrpSpPr/>
          <p:nvPr/>
        </p:nvGrpSpPr>
        <p:grpSpPr>
          <a:xfrm>
            <a:off x="3461157" y="4306307"/>
            <a:ext cx="2131499" cy="683483"/>
            <a:chOff x="652326" y="4452440"/>
            <a:chExt cx="1492652" cy="683483"/>
          </a:xfrm>
        </p:grpSpPr>
        <p:sp>
          <p:nvSpPr>
            <p:cNvPr id="53" name="Ovale 52"/>
            <p:cNvSpPr/>
            <p:nvPr/>
          </p:nvSpPr>
          <p:spPr>
            <a:xfrm>
              <a:off x="652326" y="4452441"/>
              <a:ext cx="1492652" cy="68348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LedOnRaspberry</a:t>
              </a:r>
              <a:endParaRPr lang="en-GB" sz="1200" dirty="0"/>
            </a:p>
          </p:txBody>
        </p:sp>
        <p:cxnSp>
          <p:nvCxnSpPr>
            <p:cNvPr id="54" name="Connettore 2 53"/>
            <p:cNvCxnSpPr/>
            <p:nvPr/>
          </p:nvCxnSpPr>
          <p:spPr>
            <a:xfrm flipH="1">
              <a:off x="1307212" y="4452440"/>
              <a:ext cx="18263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CasellaDiTesto 54"/>
          <p:cNvSpPr txBox="1"/>
          <p:nvPr/>
        </p:nvSpPr>
        <p:spPr>
          <a:xfrm>
            <a:off x="251520" y="271121"/>
            <a:ext cx="3379964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Req0: </a:t>
            </a:r>
            <a:r>
              <a:rPr lang="it-IT" sz="2400" dirty="0" err="1" smtClean="0">
                <a:solidFill>
                  <a:schemeClr val="tx1"/>
                </a:solidFill>
              </a:rPr>
              <a:t>devices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at</a:t>
            </a:r>
            <a:r>
              <a:rPr lang="it-IT" sz="2400" dirty="0" smtClean="0">
                <a:solidFill>
                  <a:schemeClr val="tx1"/>
                </a:solidFill>
              </a:rPr>
              <a:t> the </a:t>
            </a:r>
            <a:r>
              <a:rPr lang="it-IT" sz="2400" dirty="0" err="1" smtClean="0">
                <a:solidFill>
                  <a:schemeClr val="tx1"/>
                </a:solidFill>
              </a:rPr>
              <a:t>edge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90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The Internet of (</a:t>
            </a:r>
            <a:r>
              <a:rPr lang="it-IT" dirty="0" err="1" smtClean="0"/>
              <a:t>Every</a:t>
            </a:r>
            <a:r>
              <a:rPr lang="it-IT" dirty="0" smtClean="0"/>
              <a:t>)</a:t>
            </a:r>
            <a:r>
              <a:rPr lang="it-IT" dirty="0" err="1" smtClean="0"/>
              <a:t>Thing</a:t>
            </a:r>
            <a:r>
              <a:rPr lang="it-IT" dirty="0" smtClean="0"/>
              <a:t> (</a:t>
            </a:r>
            <a:r>
              <a:rPr lang="it-IT" dirty="0" err="1" smtClean="0"/>
              <a:t>IoT</a:t>
            </a:r>
            <a:r>
              <a:rPr lang="it-IT" dirty="0" smtClean="0"/>
              <a:t>, </a:t>
            </a:r>
            <a:r>
              <a:rPr lang="it-IT" dirty="0" err="1" smtClean="0"/>
              <a:t>IoE</a:t>
            </a:r>
            <a:r>
              <a:rPr lang="it-IT" dirty="0" smtClean="0"/>
              <a:t>)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</a:t>
            </a:fld>
            <a:endParaRPr lang="it-IT"/>
          </a:p>
        </p:txBody>
      </p:sp>
      <p:pic>
        <p:nvPicPr>
          <p:cNvPr id="1026" name="Picture 2" descr="Risultati immagini per IOT technology ch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814411" cy="437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/>
          <p:cNvSpPr txBox="1"/>
          <p:nvPr/>
        </p:nvSpPr>
        <p:spPr>
          <a:xfrm>
            <a:off x="143701" y="5640709"/>
            <a:ext cx="8856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C00000"/>
                </a:solidFill>
              </a:rPr>
              <a:t>Capturing the </a:t>
            </a:r>
            <a:r>
              <a:rPr lang="en-GB" sz="2000" dirty="0" smtClean="0">
                <a:solidFill>
                  <a:srgbClr val="C00000"/>
                </a:solidFill>
              </a:rPr>
              <a:t>real value </a:t>
            </a:r>
            <a:r>
              <a:rPr lang="en-GB" sz="2000" dirty="0">
                <a:solidFill>
                  <a:srgbClr val="C00000"/>
                </a:solidFill>
              </a:rPr>
              <a:t>of Internet-connected devices goes much further than providing </a:t>
            </a:r>
            <a:r>
              <a:rPr lang="en-GB" sz="2000" dirty="0" smtClean="0">
                <a:solidFill>
                  <a:srgbClr val="C00000"/>
                </a:solidFill>
              </a:rPr>
              <a:t>connectivity, a </a:t>
            </a:r>
            <a:r>
              <a:rPr lang="en-GB" sz="2000" dirty="0">
                <a:solidFill>
                  <a:srgbClr val="C00000"/>
                </a:solidFill>
              </a:rPr>
              <a:t>transport scheme and </a:t>
            </a:r>
            <a:r>
              <a:rPr lang="en-GB" sz="2000" dirty="0" err="1">
                <a:solidFill>
                  <a:srgbClr val="C00000"/>
                </a:solidFill>
              </a:rPr>
              <a:t>databasing</a:t>
            </a:r>
            <a:r>
              <a:rPr lang="en-GB" sz="2000" dirty="0">
                <a:solidFill>
                  <a:srgbClr val="C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0821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30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611560" y="1088268"/>
            <a:ext cx="7352847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Req1: accendere un insieme di Led premendo un Pulsante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578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6948264" y="67734"/>
            <a:ext cx="18646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MOM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98648" y="4725144"/>
            <a:ext cx="8774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 </a:t>
            </a:r>
            <a:r>
              <a:rPr lang="en-US" dirty="0">
                <a:hlinkClick r:id="rId2" tooltip="MQ Telemetry Transport"/>
              </a:rPr>
              <a:t>MQ Telemetry Transport</a:t>
            </a:r>
            <a:r>
              <a:rPr lang="en-US" dirty="0"/>
              <a:t> (MQTT) is an ISO standard (ISO/IEC PRF </a:t>
            </a:r>
            <a:r>
              <a:rPr lang="en-US" dirty="0" smtClean="0"/>
              <a:t>20922) supported </a:t>
            </a:r>
            <a:r>
              <a:rPr lang="en-US" dirty="0"/>
              <a:t>by the OASIS organization</a:t>
            </a:r>
            <a:r>
              <a:rPr lang="en-US" dirty="0" smtClean="0"/>
              <a:t>.</a:t>
            </a:r>
            <a:endParaRPr lang="it-IT" dirty="0"/>
          </a:p>
          <a:p>
            <a:r>
              <a:rPr lang="en-US" dirty="0">
                <a:hlinkClick r:id="rId3"/>
              </a:rPr>
              <a:t>Eclipse </a:t>
            </a:r>
            <a:r>
              <a:rPr lang="en-US" dirty="0" err="1">
                <a:hlinkClick r:id="rId3"/>
              </a:rPr>
              <a:t>Mosquitto</a:t>
            </a:r>
            <a:r>
              <a:rPr lang="en-US" dirty="0"/>
              <a:t>™ is an open source (EPL/EDL licensed) message broker </a:t>
            </a:r>
            <a:r>
              <a:rPr lang="en-US" dirty="0" smtClean="0"/>
              <a:t> that </a:t>
            </a:r>
            <a:r>
              <a:rPr lang="en-US" dirty="0"/>
              <a:t>implements the </a:t>
            </a:r>
            <a:r>
              <a:rPr lang="en-US" u="sng" dirty="0">
                <a:hlinkClick r:id="rId4"/>
              </a:rPr>
              <a:t>MQTT</a:t>
            </a:r>
            <a:r>
              <a:rPr lang="en-US" dirty="0"/>
              <a:t> protocol versions 3.1 and 3.1.1.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461339" y="430664"/>
            <a:ext cx="261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Publish–subscribe </a:t>
            </a:r>
            <a:r>
              <a:rPr lang="en-US" dirty="0" smtClean="0"/>
              <a:t>pattern</a:t>
            </a:r>
            <a:endParaRPr lang="en-US" dirty="0"/>
          </a:p>
        </p:txBody>
      </p:sp>
      <p:grpSp>
        <p:nvGrpSpPr>
          <p:cNvPr id="33" name="Gruppo 32"/>
          <p:cNvGrpSpPr/>
          <p:nvPr/>
        </p:nvGrpSpPr>
        <p:grpSpPr>
          <a:xfrm>
            <a:off x="298648" y="923705"/>
            <a:ext cx="8719715" cy="3210283"/>
            <a:chOff x="341994" y="1514861"/>
            <a:chExt cx="8719715" cy="3210283"/>
          </a:xfrm>
        </p:grpSpPr>
        <p:sp>
          <p:nvSpPr>
            <p:cNvPr id="7" name="Nuvola 6"/>
            <p:cNvSpPr/>
            <p:nvPr/>
          </p:nvSpPr>
          <p:spPr>
            <a:xfrm>
              <a:off x="1350106" y="1658776"/>
              <a:ext cx="2365616" cy="1656185"/>
            </a:xfrm>
            <a:prstGeom prst="cloud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ttangolo 7"/>
            <p:cNvSpPr/>
            <p:nvPr/>
          </p:nvSpPr>
          <p:spPr>
            <a:xfrm>
              <a:off x="341994" y="2168714"/>
              <a:ext cx="1008112" cy="2880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sensor</a:t>
              </a:r>
              <a:endParaRPr lang="it-IT" dirty="0"/>
            </a:p>
          </p:txBody>
        </p:sp>
        <p:sp>
          <p:nvSpPr>
            <p:cNvPr id="9" name="Rettangolo arrotondato 8"/>
            <p:cNvSpPr/>
            <p:nvPr/>
          </p:nvSpPr>
          <p:spPr>
            <a:xfrm>
              <a:off x="1935631" y="1975337"/>
              <a:ext cx="1080120" cy="79208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dirty="0" err="1" smtClean="0"/>
                <a:t>Observer</a:t>
              </a:r>
              <a:endParaRPr lang="it-IT" sz="1400" dirty="0"/>
            </a:p>
          </p:txBody>
        </p:sp>
        <p:sp>
          <p:nvSpPr>
            <p:cNvPr id="11" name="Rettangolo 10"/>
            <p:cNvSpPr/>
            <p:nvPr/>
          </p:nvSpPr>
          <p:spPr>
            <a:xfrm>
              <a:off x="1350106" y="2168714"/>
              <a:ext cx="504056" cy="2880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API</a:t>
              </a:r>
              <a:endParaRPr lang="it-IT" dirty="0"/>
            </a:p>
          </p:txBody>
        </p:sp>
        <p:sp>
          <p:nvSpPr>
            <p:cNvPr id="13" name="Rettangolo arrotondato 12"/>
            <p:cNvSpPr/>
            <p:nvPr/>
          </p:nvSpPr>
          <p:spPr>
            <a:xfrm>
              <a:off x="5076056" y="3429000"/>
              <a:ext cx="3985653" cy="129614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it-IT" dirty="0"/>
            </a:p>
          </p:txBody>
        </p:sp>
        <p:cxnSp>
          <p:nvCxnSpPr>
            <p:cNvPr id="16" name="Connettore 2 15"/>
            <p:cNvCxnSpPr>
              <a:stCxn id="9" idx="3"/>
              <a:endCxn id="18" idx="1"/>
            </p:cNvCxnSpPr>
            <p:nvPr/>
          </p:nvCxnSpPr>
          <p:spPr>
            <a:xfrm flipV="1">
              <a:off x="3015751" y="2299093"/>
              <a:ext cx="1943205" cy="722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sellaDiTesto 16"/>
            <p:cNvSpPr txBox="1"/>
            <p:nvPr/>
          </p:nvSpPr>
          <p:spPr>
            <a:xfrm>
              <a:off x="4391591" y="239809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 dirty="0"/>
            </a:p>
          </p:txBody>
        </p:sp>
        <p:sp>
          <p:nvSpPr>
            <p:cNvPr id="18" name="Rettangolo arrotondato 17"/>
            <p:cNvSpPr/>
            <p:nvPr/>
          </p:nvSpPr>
          <p:spPr>
            <a:xfrm>
              <a:off x="4958956" y="1514861"/>
              <a:ext cx="1343655" cy="1568464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(remote)</a:t>
              </a:r>
            </a:p>
            <a:p>
              <a:pPr algn="ctr"/>
              <a:r>
                <a:rPr lang="it-IT" dirty="0" smtClean="0"/>
                <a:t>Msg</a:t>
              </a:r>
            </a:p>
            <a:p>
              <a:pPr algn="ctr"/>
              <a:r>
                <a:rPr lang="it-IT" dirty="0" smtClean="0"/>
                <a:t>Broker</a:t>
              </a:r>
            </a:p>
            <a:p>
              <a:pPr algn="ctr"/>
              <a:endParaRPr lang="it-IT" dirty="0"/>
            </a:p>
            <a:p>
              <a:pPr algn="ctr"/>
              <a:r>
                <a:rPr lang="it-IT" i="1" dirty="0" err="1" smtClean="0">
                  <a:solidFill>
                    <a:srgbClr val="0070C0"/>
                  </a:solidFill>
                </a:rPr>
                <a:t>topics</a:t>
              </a:r>
              <a:endParaRPr lang="it-IT" i="1" dirty="0">
                <a:solidFill>
                  <a:srgbClr val="0070C0"/>
                </a:solidFill>
              </a:endParaRPr>
            </a:p>
          </p:txBody>
        </p:sp>
        <p:grpSp>
          <p:nvGrpSpPr>
            <p:cNvPr id="19" name="Gruppo 18"/>
            <p:cNvGrpSpPr/>
            <p:nvPr/>
          </p:nvGrpSpPr>
          <p:grpSpPr>
            <a:xfrm>
              <a:off x="7707568" y="4077072"/>
              <a:ext cx="1246605" cy="422059"/>
              <a:chOff x="6742266" y="4167480"/>
              <a:chExt cx="1246605" cy="422059"/>
            </a:xfrm>
          </p:grpSpPr>
          <p:sp>
            <p:nvSpPr>
              <p:cNvPr id="26" name="Rettangolo arrotondato 25"/>
              <p:cNvSpPr/>
              <p:nvPr/>
            </p:nvSpPr>
            <p:spPr>
              <a:xfrm>
                <a:off x="6742266" y="4167480"/>
                <a:ext cx="1246605" cy="422059"/>
              </a:xfrm>
              <a:prstGeom prst="round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Worker</a:t>
                </a:r>
                <a:endParaRPr lang="it-IT" dirty="0"/>
              </a:p>
            </p:txBody>
          </p:sp>
          <p:cxnSp>
            <p:nvCxnSpPr>
              <p:cNvPr id="27" name="Connettore 2 26"/>
              <p:cNvCxnSpPr/>
              <p:nvPr/>
            </p:nvCxnSpPr>
            <p:spPr>
              <a:xfrm flipH="1">
                <a:off x="7143981" y="4191956"/>
                <a:ext cx="12477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CasellaDiTesto 19"/>
            <p:cNvSpPr txBox="1"/>
            <p:nvPr/>
          </p:nvSpPr>
          <p:spPr>
            <a:xfrm>
              <a:off x="4191587" y="2234439"/>
              <a:ext cx="672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 smtClean="0"/>
                <a:t>write</a:t>
              </a:r>
              <a:endParaRPr lang="en-US" dirty="0"/>
            </a:p>
          </p:txBody>
        </p:sp>
        <p:sp>
          <p:nvSpPr>
            <p:cNvPr id="22" name="CasellaDiTesto 21"/>
            <p:cNvSpPr txBox="1"/>
            <p:nvPr/>
          </p:nvSpPr>
          <p:spPr>
            <a:xfrm>
              <a:off x="6412724" y="2234439"/>
              <a:ext cx="609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 smtClean="0"/>
                <a:t>read</a:t>
              </a:r>
              <a:endParaRPr lang="en-US" dirty="0"/>
            </a:p>
          </p:txBody>
        </p:sp>
        <p:sp>
          <p:nvSpPr>
            <p:cNvPr id="23" name="CasellaDiTesto 22"/>
            <p:cNvSpPr txBox="1"/>
            <p:nvPr/>
          </p:nvSpPr>
          <p:spPr>
            <a:xfrm>
              <a:off x="3982299" y="1865107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err="1" smtClean="0">
                  <a:solidFill>
                    <a:srgbClr val="C00000"/>
                  </a:solidFill>
                </a:rPr>
                <a:t>publish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4" name="CasellaDiTesto 23"/>
            <p:cNvSpPr txBox="1"/>
            <p:nvPr/>
          </p:nvSpPr>
          <p:spPr>
            <a:xfrm>
              <a:off x="6302611" y="1865107"/>
              <a:ext cx="1086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err="1" smtClean="0">
                  <a:solidFill>
                    <a:srgbClr val="C00000"/>
                  </a:solidFill>
                </a:rPr>
                <a:t>subscribe</a:t>
              </a:r>
              <a:endParaRPr lang="it-IT" b="1" dirty="0" smtClean="0">
                <a:solidFill>
                  <a:srgbClr val="C00000"/>
                </a:solidFill>
              </a:endParaRPr>
            </a:p>
          </p:txBody>
        </p:sp>
        <p:sp>
          <p:nvSpPr>
            <p:cNvPr id="25" name="Rettangolo 24"/>
            <p:cNvSpPr/>
            <p:nvPr/>
          </p:nvSpPr>
          <p:spPr>
            <a:xfrm>
              <a:off x="4727933" y="3595238"/>
              <a:ext cx="315925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i="1" dirty="0" smtClean="0"/>
                <a:t>Application </a:t>
              </a:r>
              <a:r>
                <a:rPr lang="it-IT" i="1" dirty="0" err="1" smtClean="0"/>
                <a:t>program</a:t>
              </a:r>
              <a:endParaRPr lang="it-IT" i="1" dirty="0"/>
            </a:p>
          </p:txBody>
        </p:sp>
        <p:cxnSp>
          <p:nvCxnSpPr>
            <p:cNvPr id="28" name="Connettore 4 27"/>
            <p:cNvCxnSpPr>
              <a:stCxn id="26" idx="0"/>
              <a:endCxn id="18" idx="3"/>
            </p:cNvCxnSpPr>
            <p:nvPr/>
          </p:nvCxnSpPr>
          <p:spPr>
            <a:xfrm rot="16200000" flipV="1">
              <a:off x="6427752" y="2173953"/>
              <a:ext cx="1777979" cy="202826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2 29"/>
            <p:cNvCxnSpPr>
              <a:endCxn id="18" idx="0"/>
            </p:cNvCxnSpPr>
            <p:nvPr/>
          </p:nvCxnSpPr>
          <p:spPr>
            <a:xfrm flipH="1">
              <a:off x="5630784" y="1514861"/>
              <a:ext cx="25720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069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32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179513" y="3645024"/>
            <a:ext cx="884579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/>
              <a:t>docker</a:t>
            </a:r>
            <a:r>
              <a:rPr lang="en-GB" sz="2000" dirty="0"/>
              <a:t> run -</a:t>
            </a:r>
            <a:r>
              <a:rPr lang="en-GB" sz="2000" dirty="0" err="1"/>
              <a:t>ti</a:t>
            </a:r>
            <a:r>
              <a:rPr lang="en-GB" sz="2000" dirty="0"/>
              <a:t> -p 1883:1883 -p 9001:9001 </a:t>
            </a:r>
            <a:r>
              <a:rPr lang="en-GB" sz="2000" dirty="0" smtClean="0"/>
              <a:t>eclipse-</a:t>
            </a:r>
            <a:r>
              <a:rPr lang="en-GB" sz="2000" dirty="0" err="1" smtClean="0"/>
              <a:t>mosquitto</a:t>
            </a:r>
            <a:endParaRPr lang="en-GB" sz="2000" dirty="0" smtClean="0"/>
          </a:p>
          <a:p>
            <a:r>
              <a:rPr lang="en-GB" sz="2000" dirty="0" smtClean="0"/>
              <a:t>Run </a:t>
            </a:r>
            <a:r>
              <a:rPr lang="en-GB" sz="2000" dirty="0"/>
              <a:t>for MQTT + </a:t>
            </a:r>
            <a:r>
              <a:rPr lang="en-GB" sz="2000" dirty="0" err="1"/>
              <a:t>websocket</a:t>
            </a:r>
            <a:r>
              <a:rPr lang="en-GB" sz="2000" dirty="0"/>
              <a:t>:</a:t>
            </a:r>
            <a:br>
              <a:rPr lang="en-GB" sz="2000" dirty="0"/>
            </a:br>
            <a:r>
              <a:rPr lang="en-GB" sz="2000" dirty="0" err="1" smtClean="0"/>
              <a:t>docker</a:t>
            </a:r>
            <a:r>
              <a:rPr lang="en-GB" sz="2000" dirty="0" smtClean="0"/>
              <a:t> </a:t>
            </a:r>
            <a:r>
              <a:rPr lang="en-GB" sz="2000" dirty="0"/>
              <a:t>run -d -p 1883:1883 -p 9001:9001 --name=</a:t>
            </a:r>
            <a:r>
              <a:rPr lang="en-GB" sz="2000" dirty="0" err="1"/>
              <a:t>mosquitto</a:t>
            </a:r>
            <a:r>
              <a:rPr lang="en-GB" sz="2000" dirty="0"/>
              <a:t> </a:t>
            </a:r>
            <a:r>
              <a:rPr lang="en-GB" sz="2000" dirty="0" err="1"/>
              <a:t>sourceperl</a:t>
            </a:r>
            <a:r>
              <a:rPr lang="en-GB" sz="2000" dirty="0"/>
              <a:t>/</a:t>
            </a:r>
            <a:r>
              <a:rPr lang="en-GB" sz="2000" dirty="0" err="1"/>
              <a:t>mosquitto</a:t>
            </a:r>
            <a:endParaRPr lang="it-IT" sz="2000" dirty="0" smtClean="0"/>
          </a:p>
          <a:p>
            <a:endParaRPr lang="it-IT" sz="2000" dirty="0" smtClean="0"/>
          </a:p>
          <a:p>
            <a:r>
              <a:rPr lang="it-IT" sz="2000" dirty="0" err="1" smtClean="0"/>
              <a:t>docker</a:t>
            </a:r>
            <a:r>
              <a:rPr lang="it-IT" sz="2000" dirty="0" smtClean="0"/>
              <a:t> </a:t>
            </a:r>
            <a:r>
              <a:rPr lang="it-IT" sz="2000" dirty="0" err="1"/>
              <a:t>ps</a:t>
            </a:r>
            <a:r>
              <a:rPr lang="it-IT" sz="2000" dirty="0"/>
              <a:t> -a</a:t>
            </a:r>
            <a:endParaRPr lang="en-GB" sz="2000" dirty="0"/>
          </a:p>
          <a:p>
            <a:r>
              <a:rPr lang="en-GB" sz="2000" dirty="0" err="1"/>
              <a:t>docker</a:t>
            </a:r>
            <a:r>
              <a:rPr lang="en-GB" sz="2000" dirty="0"/>
              <a:t> start </a:t>
            </a:r>
            <a:r>
              <a:rPr lang="en-GB" sz="2000" dirty="0" smtClean="0"/>
              <a:t> d8a5f1fefc5b</a:t>
            </a:r>
          </a:p>
          <a:p>
            <a:r>
              <a:rPr lang="it-IT" sz="2000" dirty="0" err="1" smtClean="0"/>
              <a:t>docker</a:t>
            </a:r>
            <a:r>
              <a:rPr lang="it-IT" sz="2000" dirty="0" smtClean="0"/>
              <a:t> </a:t>
            </a:r>
            <a:r>
              <a:rPr lang="it-IT" sz="2000" dirty="0" err="1" smtClean="0"/>
              <a:t>ps</a:t>
            </a:r>
            <a:endParaRPr lang="it-IT" sz="2000" dirty="0" smtClean="0"/>
          </a:p>
          <a:p>
            <a:r>
              <a:rPr lang="en-GB" sz="2000" dirty="0" err="1"/>
              <a:t>docker</a:t>
            </a:r>
            <a:r>
              <a:rPr lang="en-GB" sz="2000" dirty="0"/>
              <a:t> exec -it d8a5f1fefc5b </a:t>
            </a:r>
            <a:r>
              <a:rPr lang="en-GB" sz="2000" dirty="0" smtClean="0"/>
              <a:t>  /</a:t>
            </a:r>
            <a:r>
              <a:rPr lang="en-GB" sz="2000" dirty="0"/>
              <a:t>bin/bash        </a:t>
            </a:r>
            <a:r>
              <a:rPr lang="en-GB" sz="2000" dirty="0" err="1" smtClean="0"/>
              <a:t>wizardly_ride</a:t>
            </a:r>
            <a:endParaRPr lang="en-GB" sz="2000" dirty="0" smtClean="0"/>
          </a:p>
        </p:txBody>
      </p:sp>
      <p:sp>
        <p:nvSpPr>
          <p:cNvPr id="5" name="Rettangolo 4"/>
          <p:cNvSpPr/>
          <p:nvPr/>
        </p:nvSpPr>
        <p:spPr>
          <a:xfrm>
            <a:off x="2771800" y="47635"/>
            <a:ext cx="62535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Mosquitto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on </a:t>
            </a:r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Docker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51520" y="1124744"/>
            <a:ext cx="8318431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smtClean="0">
                <a:solidFill>
                  <a:srgbClr val="0070C0"/>
                </a:solidFill>
              </a:rPr>
              <a:t>Images     		(</a:t>
            </a:r>
            <a:r>
              <a:rPr lang="en-GB" sz="2800" dirty="0" err="1"/>
              <a:t>docker</a:t>
            </a:r>
            <a:r>
              <a:rPr lang="en-GB" sz="2800" dirty="0"/>
              <a:t> pull </a:t>
            </a:r>
            <a:r>
              <a:rPr lang="en-GB" sz="2800" dirty="0" smtClean="0"/>
              <a:t>… )</a:t>
            </a:r>
            <a:endParaRPr lang="it-IT" sz="2800" dirty="0" smtClean="0">
              <a:solidFill>
                <a:srgbClr val="0070C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docker</a:t>
            </a:r>
            <a:r>
              <a:rPr lang="en-GB" dirty="0" smtClean="0"/>
              <a:t> </a:t>
            </a:r>
            <a:r>
              <a:rPr lang="en-GB" dirty="0"/>
              <a:t>images</a:t>
            </a:r>
            <a:endParaRPr lang="it-IT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smtClean="0">
                <a:solidFill>
                  <a:srgbClr val="0070C0"/>
                </a:solidFill>
              </a:rPr>
              <a:t>Container	 (</a:t>
            </a:r>
            <a:r>
              <a:rPr lang="en-GB" sz="2800" dirty="0"/>
              <a:t>a runnable instance of an </a:t>
            </a:r>
            <a:r>
              <a:rPr lang="en-GB" sz="2800" dirty="0" smtClean="0"/>
              <a:t>image)</a:t>
            </a:r>
            <a:endParaRPr lang="it-IT" sz="2800" dirty="0">
              <a:solidFill>
                <a:srgbClr val="0070C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docker</a:t>
            </a:r>
            <a:r>
              <a:rPr lang="en-GB" dirty="0" smtClean="0"/>
              <a:t> </a:t>
            </a:r>
            <a:r>
              <a:rPr lang="en-GB" dirty="0"/>
              <a:t>run -p 8484 -a </a:t>
            </a:r>
            <a:r>
              <a:rPr lang="en-GB" dirty="0" err="1"/>
              <a:t>stdin</a:t>
            </a:r>
            <a:r>
              <a:rPr lang="en-GB" dirty="0"/>
              <a:t> -a </a:t>
            </a:r>
            <a:r>
              <a:rPr lang="en-GB" dirty="0" err="1"/>
              <a:t>stdout</a:t>
            </a:r>
            <a:r>
              <a:rPr lang="en-GB" dirty="0"/>
              <a:t> -</a:t>
            </a:r>
            <a:r>
              <a:rPr lang="en-GB" dirty="0" err="1"/>
              <a:t>i</a:t>
            </a:r>
            <a:r>
              <a:rPr lang="en-GB" dirty="0"/>
              <a:t> -t --name </a:t>
            </a:r>
            <a:r>
              <a:rPr lang="en-GB" dirty="0" err="1"/>
              <a:t>natdocker</a:t>
            </a:r>
            <a:r>
              <a:rPr lang="en-GB" dirty="0"/>
              <a:t> </a:t>
            </a:r>
            <a:r>
              <a:rPr lang="en-GB" dirty="0" err="1"/>
              <a:t>node:nat</a:t>
            </a:r>
            <a:r>
              <a:rPr lang="en-GB" dirty="0"/>
              <a:t> /</a:t>
            </a:r>
            <a:r>
              <a:rPr lang="en-GB" dirty="0" smtClean="0"/>
              <a:t>bin/bash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d</a:t>
            </a:r>
            <a:r>
              <a:rPr lang="it-IT" dirty="0" err="1" smtClean="0"/>
              <a:t>ocker</a:t>
            </a:r>
            <a:r>
              <a:rPr lang="it-IT" dirty="0" smtClean="0"/>
              <a:t> </a:t>
            </a:r>
            <a:r>
              <a:rPr lang="it-IT" dirty="0" err="1" smtClean="0"/>
              <a:t>ps</a:t>
            </a:r>
            <a:r>
              <a:rPr lang="it-IT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d</a:t>
            </a:r>
            <a:r>
              <a:rPr lang="it-IT" dirty="0" err="1" smtClean="0"/>
              <a:t>ocker</a:t>
            </a:r>
            <a:r>
              <a:rPr lang="it-IT" dirty="0" smtClean="0"/>
              <a:t> start /stop --container</a:t>
            </a:r>
            <a:endParaRPr lang="en-GB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40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33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8496484" y="2292482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cxnSp>
        <p:nvCxnSpPr>
          <p:cNvPr id="107" name="Connettore 2 106"/>
          <p:cNvCxnSpPr>
            <a:stCxn id="81" idx="2"/>
            <a:endCxn id="71" idx="0"/>
          </p:cNvCxnSpPr>
          <p:nvPr/>
        </p:nvCxnSpPr>
        <p:spPr>
          <a:xfrm flipH="1">
            <a:off x="6989764" y="1855704"/>
            <a:ext cx="84557" cy="713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2 124"/>
          <p:cNvCxnSpPr>
            <a:stCxn id="109" idx="0"/>
            <a:endCxn id="77" idx="2"/>
          </p:cNvCxnSpPr>
          <p:nvPr/>
        </p:nvCxnSpPr>
        <p:spPr>
          <a:xfrm flipV="1">
            <a:off x="1244665" y="1836305"/>
            <a:ext cx="4160" cy="6867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o 7"/>
          <p:cNvGrpSpPr/>
          <p:nvPr/>
        </p:nvGrpSpPr>
        <p:grpSpPr>
          <a:xfrm>
            <a:off x="-17440" y="893084"/>
            <a:ext cx="9011849" cy="1363694"/>
            <a:chOff x="-17440" y="893084"/>
            <a:chExt cx="9011849" cy="1363694"/>
          </a:xfrm>
        </p:grpSpPr>
        <p:sp>
          <p:nvSpPr>
            <p:cNvPr id="73" name="Rettangolo arrotondato 72"/>
            <p:cNvSpPr/>
            <p:nvPr/>
          </p:nvSpPr>
          <p:spPr>
            <a:xfrm>
              <a:off x="3157843" y="1332249"/>
              <a:ext cx="2063236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BlsApplicationLogic</a:t>
              </a:r>
              <a:endParaRPr lang="it-IT" sz="1400" dirty="0"/>
            </a:p>
          </p:txBody>
        </p:sp>
        <p:sp>
          <p:nvSpPr>
            <p:cNvPr id="74" name="Rettangolo arrotondato 73"/>
            <p:cNvSpPr/>
            <p:nvPr/>
          </p:nvSpPr>
          <p:spPr>
            <a:xfrm>
              <a:off x="3647904" y="893084"/>
              <a:ext cx="1128582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77" name="Rettangolo arrotondato 76"/>
            <p:cNvSpPr/>
            <p:nvPr/>
          </p:nvSpPr>
          <p:spPr>
            <a:xfrm>
              <a:off x="241381" y="1332249"/>
              <a:ext cx="2014888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ButtonObserverModel</a:t>
              </a:r>
              <a:endParaRPr lang="it-IT" sz="1400" dirty="0"/>
            </a:p>
          </p:txBody>
        </p:sp>
        <p:sp>
          <p:nvSpPr>
            <p:cNvPr id="78" name="Rettangolo arrotondato 77"/>
            <p:cNvSpPr/>
            <p:nvPr/>
          </p:nvSpPr>
          <p:spPr>
            <a:xfrm>
              <a:off x="1291429" y="893084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sp>
          <p:nvSpPr>
            <p:cNvPr id="81" name="Rettangolo arrotondato 80"/>
            <p:cNvSpPr/>
            <p:nvPr/>
          </p:nvSpPr>
          <p:spPr>
            <a:xfrm>
              <a:off x="5964234" y="1351648"/>
              <a:ext cx="2220174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LedObservableModel</a:t>
              </a:r>
              <a:endParaRPr lang="it-IT" sz="1400" dirty="0"/>
            </a:p>
          </p:txBody>
        </p:sp>
        <p:sp>
          <p:nvSpPr>
            <p:cNvPr id="82" name="Rettangolo arrotondato 81"/>
            <p:cNvSpPr/>
            <p:nvPr/>
          </p:nvSpPr>
          <p:spPr>
            <a:xfrm>
              <a:off x="6162317" y="931391"/>
              <a:ext cx="1887581" cy="37617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ILedObservable</a:t>
              </a:r>
              <a:endParaRPr lang="it-IT" sz="1200" dirty="0"/>
            </a:p>
          </p:txBody>
        </p:sp>
        <p:cxnSp>
          <p:nvCxnSpPr>
            <p:cNvPr id="85" name="Connettore 2 84"/>
            <p:cNvCxnSpPr>
              <a:stCxn id="73" idx="3"/>
              <a:endCxn id="81" idx="1"/>
            </p:cNvCxnSpPr>
            <p:nvPr/>
          </p:nvCxnSpPr>
          <p:spPr>
            <a:xfrm>
              <a:off x="5221079" y="1584277"/>
              <a:ext cx="743155" cy="1939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2 85"/>
            <p:cNvCxnSpPr>
              <a:stCxn id="77" idx="3"/>
              <a:endCxn id="73" idx="1"/>
            </p:cNvCxnSpPr>
            <p:nvPr/>
          </p:nvCxnSpPr>
          <p:spPr>
            <a:xfrm>
              <a:off x="2256269" y="1584277"/>
              <a:ext cx="901574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asellaDiTesto 89"/>
            <p:cNvSpPr txBox="1"/>
            <p:nvPr/>
          </p:nvSpPr>
          <p:spPr>
            <a:xfrm>
              <a:off x="2523322" y="1646408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91" name="CasellaDiTesto 90"/>
            <p:cNvSpPr txBox="1"/>
            <p:nvPr/>
          </p:nvSpPr>
          <p:spPr>
            <a:xfrm>
              <a:off x="5395123" y="167061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cxnSp>
          <p:nvCxnSpPr>
            <p:cNvPr id="102" name="Connettore 1 101"/>
            <p:cNvCxnSpPr/>
            <p:nvPr/>
          </p:nvCxnSpPr>
          <p:spPr>
            <a:xfrm>
              <a:off x="-17440" y="2256778"/>
              <a:ext cx="9011849" cy="0"/>
            </a:xfrm>
            <a:prstGeom prst="line">
              <a:avLst/>
            </a:prstGeom>
            <a:ln w="57150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CasellaDiTesto 102"/>
            <p:cNvSpPr txBox="1"/>
            <p:nvPr/>
          </p:nvSpPr>
          <p:spPr>
            <a:xfrm>
              <a:off x="8481127" y="1923836"/>
              <a:ext cx="513282" cy="276999"/>
            </a:xfrm>
            <a:prstGeom prst="rect">
              <a:avLst/>
            </a:prstGeom>
            <a:solidFill>
              <a:srgbClr val="0066CC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HIGH</a:t>
              </a:r>
            </a:p>
          </p:txBody>
        </p:sp>
        <p:sp>
          <p:nvSpPr>
            <p:cNvPr id="127" name="Rettangolo arrotondato 126"/>
            <p:cNvSpPr/>
            <p:nvPr/>
          </p:nvSpPr>
          <p:spPr>
            <a:xfrm>
              <a:off x="339994" y="893084"/>
              <a:ext cx="937314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129" name="CasellaDiTesto 128"/>
            <p:cNvSpPr txBox="1"/>
            <p:nvPr/>
          </p:nvSpPr>
          <p:spPr>
            <a:xfrm>
              <a:off x="798740" y="191714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130" name="CasellaDiTesto 129"/>
            <p:cNvSpPr txBox="1"/>
            <p:nvPr/>
          </p:nvSpPr>
          <p:spPr>
            <a:xfrm>
              <a:off x="7256956" y="1902696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9" name="Gruppo 8"/>
          <p:cNvGrpSpPr/>
          <p:nvPr/>
        </p:nvGrpSpPr>
        <p:grpSpPr>
          <a:xfrm>
            <a:off x="466928" y="2465150"/>
            <a:ext cx="2352412" cy="1006396"/>
            <a:chOff x="466928" y="2465150"/>
            <a:chExt cx="2352412" cy="1006396"/>
          </a:xfrm>
        </p:grpSpPr>
        <p:sp>
          <p:nvSpPr>
            <p:cNvPr id="109" name="Rettangolo arrotondato 108"/>
            <p:cNvSpPr/>
            <p:nvPr/>
          </p:nvSpPr>
          <p:spPr>
            <a:xfrm>
              <a:off x="466928" y="2523086"/>
              <a:ext cx="1555473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ButtonAsGui</a:t>
              </a:r>
              <a:endParaRPr lang="it-IT" dirty="0"/>
            </a:p>
          </p:txBody>
        </p:sp>
        <p:sp>
          <p:nvSpPr>
            <p:cNvPr id="128" name="Rettangolo arrotondato 127"/>
            <p:cNvSpPr/>
            <p:nvPr/>
          </p:nvSpPr>
          <p:spPr>
            <a:xfrm>
              <a:off x="652326" y="3060280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979" y="2465150"/>
              <a:ext cx="674361" cy="69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0" name="Rettangolo 59"/>
          <p:cNvSpPr/>
          <p:nvPr/>
        </p:nvSpPr>
        <p:spPr>
          <a:xfrm>
            <a:off x="118783" y="5427043"/>
            <a:ext cx="162147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 smtClean="0"/>
              <a:t>MainManyLeds</a:t>
            </a:r>
            <a:endParaRPr lang="en-GB" dirty="0"/>
          </a:p>
        </p:txBody>
      </p:sp>
      <p:sp>
        <p:nvSpPr>
          <p:cNvPr id="71" name="Rettangolo arrotondato 70"/>
          <p:cNvSpPr/>
          <p:nvPr/>
        </p:nvSpPr>
        <p:spPr>
          <a:xfrm>
            <a:off x="6112780" y="2569481"/>
            <a:ext cx="1753967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LedPublisher</a:t>
            </a:r>
            <a:endParaRPr lang="it-IT" dirty="0"/>
          </a:p>
        </p:txBody>
      </p:sp>
      <p:sp>
        <p:nvSpPr>
          <p:cNvPr id="72" name="Rettangolo arrotondato 71"/>
          <p:cNvSpPr/>
          <p:nvPr/>
        </p:nvSpPr>
        <p:spPr>
          <a:xfrm>
            <a:off x="6393187" y="3102770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cxnSp>
        <p:nvCxnSpPr>
          <p:cNvPr id="62" name="Connettore 4 61"/>
          <p:cNvCxnSpPr>
            <a:stCxn id="71" idx="1"/>
            <a:endCxn id="53" idx="0"/>
          </p:cNvCxnSpPr>
          <p:nvPr/>
        </p:nvCxnSpPr>
        <p:spPr>
          <a:xfrm rot="10800000" flipV="1">
            <a:off x="2779700" y="2821508"/>
            <a:ext cx="3333080" cy="1563835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tangolo arrotondato 44"/>
          <p:cNvSpPr/>
          <p:nvPr/>
        </p:nvSpPr>
        <p:spPr>
          <a:xfrm>
            <a:off x="5109391" y="3971559"/>
            <a:ext cx="96484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IObservable</a:t>
            </a:r>
            <a:endParaRPr lang="it-IT" sz="1200" dirty="0"/>
          </a:p>
        </p:txBody>
      </p:sp>
      <p:grpSp>
        <p:nvGrpSpPr>
          <p:cNvPr id="46" name="Gruppo 45"/>
          <p:cNvGrpSpPr/>
          <p:nvPr/>
        </p:nvGrpSpPr>
        <p:grpSpPr>
          <a:xfrm>
            <a:off x="4158505" y="5252011"/>
            <a:ext cx="2123625" cy="955630"/>
            <a:chOff x="5760058" y="2714670"/>
            <a:chExt cx="2123625" cy="955630"/>
          </a:xfrm>
        </p:grpSpPr>
        <p:sp>
          <p:nvSpPr>
            <p:cNvPr id="49" name="Rettangolo arrotondato 48"/>
            <p:cNvSpPr/>
            <p:nvPr/>
          </p:nvSpPr>
          <p:spPr>
            <a:xfrm>
              <a:off x="6495789" y="2752770"/>
              <a:ext cx="1375611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LedAsGui</a:t>
              </a:r>
              <a:endParaRPr lang="it-IT" dirty="0"/>
            </a:p>
          </p:txBody>
        </p:sp>
        <p:sp>
          <p:nvSpPr>
            <p:cNvPr id="50" name="Rettangolo arrotondato 49"/>
            <p:cNvSpPr/>
            <p:nvPr/>
          </p:nvSpPr>
          <p:spPr>
            <a:xfrm>
              <a:off x="6595923" y="3259034"/>
              <a:ext cx="128776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058" y="2714670"/>
              <a:ext cx="692549" cy="71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2" name="Connettore 1 51"/>
          <p:cNvCxnSpPr/>
          <p:nvPr/>
        </p:nvCxnSpPr>
        <p:spPr>
          <a:xfrm>
            <a:off x="84303" y="3861048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3722069" y="3373405"/>
            <a:ext cx="1739891" cy="28126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IActorMessage</a:t>
            </a:r>
            <a:endParaRPr lang="en-GB" dirty="0"/>
          </a:p>
        </p:txBody>
      </p:sp>
      <p:cxnSp>
        <p:nvCxnSpPr>
          <p:cNvPr id="13" name="Connettore 2 12"/>
          <p:cNvCxnSpPr>
            <a:endCxn id="49" idx="0"/>
          </p:cNvCxnSpPr>
          <p:nvPr/>
        </p:nvCxnSpPr>
        <p:spPr>
          <a:xfrm>
            <a:off x="5568279" y="4889401"/>
            <a:ext cx="13763" cy="4007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ttangolo 62"/>
          <p:cNvSpPr/>
          <p:nvPr/>
        </p:nvSpPr>
        <p:spPr>
          <a:xfrm>
            <a:off x="84303" y="3670459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NETWORK</a:t>
            </a:r>
          </a:p>
        </p:txBody>
      </p:sp>
      <p:grpSp>
        <p:nvGrpSpPr>
          <p:cNvPr id="16" name="Gruppo 15"/>
          <p:cNvGrpSpPr/>
          <p:nvPr/>
        </p:nvGrpSpPr>
        <p:grpSpPr>
          <a:xfrm>
            <a:off x="4804140" y="4286637"/>
            <a:ext cx="1492652" cy="683483"/>
            <a:chOff x="652326" y="4452440"/>
            <a:chExt cx="1492652" cy="683483"/>
          </a:xfrm>
        </p:grpSpPr>
        <p:sp>
          <p:nvSpPr>
            <p:cNvPr id="59" name="Ovale 58"/>
            <p:cNvSpPr/>
            <p:nvPr/>
          </p:nvSpPr>
          <p:spPr>
            <a:xfrm>
              <a:off x="652326" y="4452441"/>
              <a:ext cx="1492652" cy="68348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LedSubscriber</a:t>
              </a:r>
              <a:endParaRPr lang="en-GB" sz="1200" dirty="0"/>
            </a:p>
          </p:txBody>
        </p:sp>
        <p:cxnSp>
          <p:nvCxnSpPr>
            <p:cNvPr id="15" name="Connettore 2 14"/>
            <p:cNvCxnSpPr/>
            <p:nvPr/>
          </p:nvCxnSpPr>
          <p:spPr>
            <a:xfrm flipH="1">
              <a:off x="1307212" y="4452440"/>
              <a:ext cx="18263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/>
          <p:cNvSpPr txBox="1"/>
          <p:nvPr/>
        </p:nvSpPr>
        <p:spPr>
          <a:xfrm>
            <a:off x="5694537" y="4951256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sp>
        <p:nvSpPr>
          <p:cNvPr id="53" name="Rettangolo arrotondato 52"/>
          <p:cNvSpPr/>
          <p:nvPr/>
        </p:nvSpPr>
        <p:spPr>
          <a:xfrm>
            <a:off x="1962859" y="4385344"/>
            <a:ext cx="1633681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459177" y="2384815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Publish</a:t>
            </a:r>
            <a:r>
              <a:rPr lang="it-IT" dirty="0" smtClean="0"/>
              <a:t> </a:t>
            </a:r>
            <a:r>
              <a:rPr lang="en-GB" dirty="0" err="1"/>
              <a:t>IActorMessage</a:t>
            </a:r>
            <a:endParaRPr lang="en-GB" dirty="0"/>
          </a:p>
        </p:txBody>
      </p:sp>
      <p:cxnSp>
        <p:nvCxnSpPr>
          <p:cNvPr id="58" name="Connettore 4 57"/>
          <p:cNvCxnSpPr>
            <a:stCxn id="59" idx="2"/>
            <a:endCxn id="53" idx="3"/>
          </p:cNvCxnSpPr>
          <p:nvPr/>
        </p:nvCxnSpPr>
        <p:spPr>
          <a:xfrm rot="10800000" flipV="1">
            <a:off x="3596540" y="4628378"/>
            <a:ext cx="1207600" cy="8993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/>
          <p:cNvSpPr txBox="1"/>
          <p:nvPr/>
        </p:nvSpPr>
        <p:spPr>
          <a:xfrm>
            <a:off x="3735533" y="4177192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subscribe</a:t>
            </a:r>
            <a:endParaRPr lang="en-GB" dirty="0"/>
          </a:p>
        </p:txBody>
      </p:sp>
      <p:sp>
        <p:nvSpPr>
          <p:cNvPr id="20" name="CasellaDiTesto 19"/>
          <p:cNvSpPr txBox="1"/>
          <p:nvPr/>
        </p:nvSpPr>
        <p:spPr>
          <a:xfrm>
            <a:off x="1988168" y="4766590"/>
            <a:ext cx="158306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err="1"/>
              <a:t>unibo</a:t>
            </a:r>
            <a:r>
              <a:rPr lang="en-GB" dirty="0"/>
              <a:t>/</a:t>
            </a:r>
            <a:r>
              <a:rPr lang="en-GB" dirty="0" err="1"/>
              <a:t>ledState</a:t>
            </a:r>
            <a:endParaRPr lang="en-GB" dirty="0"/>
          </a:p>
        </p:txBody>
      </p:sp>
      <p:sp>
        <p:nvSpPr>
          <p:cNvPr id="18" name="Rettangolo 17"/>
          <p:cNvSpPr/>
          <p:nvPr/>
        </p:nvSpPr>
        <p:spPr>
          <a:xfrm>
            <a:off x="773450" y="4139633"/>
            <a:ext cx="19336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tcp://m2m.eclipse.org:1883</a:t>
            </a:r>
          </a:p>
        </p:txBody>
      </p:sp>
      <p:sp>
        <p:nvSpPr>
          <p:cNvPr id="66" name="CasellaDiTesto 65"/>
          <p:cNvSpPr txBox="1"/>
          <p:nvPr/>
        </p:nvSpPr>
        <p:spPr>
          <a:xfrm>
            <a:off x="6513665" y="5216759"/>
            <a:ext cx="2480744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Models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/>
              <a:t>Resources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Rest</a:t>
            </a:r>
            <a:endParaRPr lang="it-IT" dirty="0" smtClean="0"/>
          </a:p>
        </p:txBody>
      </p:sp>
      <p:sp>
        <p:nvSpPr>
          <p:cNvPr id="23" name="Rettangolo 22"/>
          <p:cNvSpPr/>
          <p:nvPr/>
        </p:nvSpPr>
        <p:spPr>
          <a:xfrm>
            <a:off x="0" y="132621"/>
            <a:ext cx="6831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Activate a MQTT server on localhost:1883 </a:t>
            </a:r>
            <a:r>
              <a:rPr lang="en-GB" sz="1600" dirty="0" smtClean="0"/>
              <a:t>(</a:t>
            </a:r>
            <a:r>
              <a:rPr lang="it-IT" sz="1600" dirty="0" err="1" smtClean="0"/>
              <a:t>Docker</a:t>
            </a:r>
            <a:r>
              <a:rPr lang="it-IT" sz="1600" dirty="0" smtClean="0"/>
              <a:t> images)</a:t>
            </a:r>
            <a:endParaRPr lang="en-GB" sz="1600" dirty="0"/>
          </a:p>
          <a:p>
            <a:r>
              <a:rPr lang="en-GB" sz="1600" dirty="0" err="1" smtClean="0"/>
              <a:t>docker</a:t>
            </a:r>
            <a:r>
              <a:rPr lang="en-GB" sz="1600" dirty="0" smtClean="0"/>
              <a:t> </a:t>
            </a:r>
            <a:r>
              <a:rPr lang="en-GB" sz="1600" dirty="0"/>
              <a:t>run -</a:t>
            </a:r>
            <a:r>
              <a:rPr lang="en-GB" sz="1600" dirty="0" err="1"/>
              <a:t>ti</a:t>
            </a:r>
            <a:r>
              <a:rPr lang="en-GB" sz="1600" dirty="0"/>
              <a:t> -p 1883:1883 -p 9001:9001 </a:t>
            </a:r>
            <a:r>
              <a:rPr lang="en-GB" sz="1600" dirty="0" smtClean="0"/>
              <a:t>eclipse-</a:t>
            </a:r>
            <a:r>
              <a:rPr lang="en-GB" sz="1600" dirty="0" err="1" smtClean="0"/>
              <a:t>mosquitto</a:t>
            </a:r>
            <a:endParaRPr lang="en-GB" sz="1600" dirty="0"/>
          </a:p>
        </p:txBody>
      </p:sp>
      <p:grpSp>
        <p:nvGrpSpPr>
          <p:cNvPr id="54" name="Gruppo 65">
            <a:extLst>
              <a:ext uri="{FF2B5EF4-FFF2-40B4-BE49-F238E27FC236}">
                <a16:creationId xmlns:a16="http://schemas.microsoft.com/office/drawing/2014/main" xmlns="" id="{F652F4D6-0F5A-450C-BB00-F4EFE0FF2457}"/>
              </a:ext>
            </a:extLst>
          </p:cNvPr>
          <p:cNvGrpSpPr/>
          <p:nvPr/>
        </p:nvGrpSpPr>
        <p:grpSpPr>
          <a:xfrm>
            <a:off x="3157843" y="5360142"/>
            <a:ext cx="914400" cy="914400"/>
            <a:chOff x="8009941" y="2821958"/>
            <a:chExt cx="914400" cy="914400"/>
          </a:xfrm>
        </p:grpSpPr>
        <p:grpSp>
          <p:nvGrpSpPr>
            <p:cNvPr id="55" name="Gruppo 67">
              <a:extLst>
                <a:ext uri="{FF2B5EF4-FFF2-40B4-BE49-F238E27FC236}">
                  <a16:creationId xmlns:a16="http://schemas.microsoft.com/office/drawing/2014/main" xmlns="" id="{59733896-A667-4D38-BB09-32FE2037383E}"/>
                </a:ext>
              </a:extLst>
            </p:cNvPr>
            <p:cNvGrpSpPr/>
            <p:nvPr/>
          </p:nvGrpSpPr>
          <p:grpSpPr>
            <a:xfrm>
              <a:off x="8009941" y="2821958"/>
              <a:ext cx="914400" cy="914400"/>
              <a:chOff x="422948" y="800742"/>
              <a:chExt cx="914400" cy="914400"/>
            </a:xfrm>
          </p:grpSpPr>
          <p:sp>
            <p:nvSpPr>
              <p:cNvPr id="57" name="Nuvola 69">
                <a:extLst>
                  <a:ext uri="{FF2B5EF4-FFF2-40B4-BE49-F238E27FC236}">
                    <a16:creationId xmlns:a16="http://schemas.microsoft.com/office/drawing/2014/main" xmlns="" id="{D0BB827A-7EEF-43DD-B86E-37F869195D07}"/>
                  </a:ext>
                </a:extLst>
              </p:cNvPr>
              <p:cNvSpPr/>
              <p:nvPr/>
            </p:nvSpPr>
            <p:spPr>
              <a:xfrm>
                <a:off x="422948" y="800742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CasellaDiTesto 74">
                <a:extLst>
                  <a:ext uri="{FF2B5EF4-FFF2-40B4-BE49-F238E27FC236}">
                    <a16:creationId xmlns:a16="http://schemas.microsoft.com/office/drawing/2014/main" xmlns="" id="{0AE38FF8-F361-438A-9AE7-0E5FEE1CBD53}"/>
                  </a:ext>
                </a:extLst>
              </p:cNvPr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56" name="CasellaDiTesto 68">
              <a:extLst>
                <a:ext uri="{FF2B5EF4-FFF2-40B4-BE49-F238E27FC236}">
                  <a16:creationId xmlns:a16="http://schemas.microsoft.com/office/drawing/2014/main" xmlns="" id="{74EFBF47-2D8B-4172-8239-06D8414A7F31}"/>
                </a:ext>
              </a:extLst>
            </p:cNvPr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sp>
        <p:nvSpPr>
          <p:cNvPr id="68" name="Rettangolo 67"/>
          <p:cNvSpPr/>
          <p:nvPr/>
        </p:nvSpPr>
        <p:spPr>
          <a:xfrm>
            <a:off x="118783" y="6368887"/>
            <a:ext cx="149784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 smtClean="0"/>
              <a:t>MainTreeLeds</a:t>
            </a:r>
            <a:endParaRPr lang="en-GB" dirty="0"/>
          </a:p>
        </p:txBody>
      </p:sp>
      <p:sp>
        <p:nvSpPr>
          <p:cNvPr id="69" name="Rettangolo 68"/>
          <p:cNvSpPr/>
          <p:nvPr/>
        </p:nvSpPr>
        <p:spPr>
          <a:xfrm>
            <a:off x="118783" y="5901952"/>
            <a:ext cx="222734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LedSubscriberOnRasp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327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5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KEY POINTS </a:t>
            </a:r>
            <a:r>
              <a:rPr lang="it-IT" dirty="0" err="1" smtClean="0"/>
              <a:t>at</a:t>
            </a:r>
            <a:r>
              <a:rPr lang="it-IT" dirty="0" smtClean="0"/>
              <a:t> the end of phase1</a:t>
            </a:r>
            <a:endParaRPr lang="en-GB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 smtClean="0"/>
              <a:t>SISTEMI (DISTRIBUITI ETEREOGENEI</a:t>
            </a:r>
          </a:p>
          <a:p>
            <a:r>
              <a:rPr lang="it-IT" dirty="0" smtClean="0"/>
              <a:t>ARCHITETTURE – DESIGN PATTERN</a:t>
            </a:r>
          </a:p>
          <a:p>
            <a:r>
              <a:rPr lang="it-IT" dirty="0" smtClean="0">
                <a:solidFill>
                  <a:srgbClr val="C00000"/>
                </a:solidFill>
              </a:rPr>
              <a:t>STANDARD DI INTERAZIONE/COMUNICAZIONE</a:t>
            </a:r>
            <a:r>
              <a:rPr lang="it-IT" dirty="0" smtClean="0"/>
              <a:t>: </a:t>
            </a:r>
          </a:p>
          <a:p>
            <a:pPr lvl="1"/>
            <a:r>
              <a:rPr lang="it-IT" dirty="0" smtClean="0"/>
              <a:t>Messaggi (</a:t>
            </a:r>
            <a:r>
              <a:rPr lang="it-IT" dirty="0" err="1" smtClean="0"/>
              <a:t>dispatch</a:t>
            </a:r>
            <a:r>
              <a:rPr lang="it-IT" dirty="0" smtClean="0"/>
              <a:t>, </a:t>
            </a:r>
            <a:r>
              <a:rPr lang="it-IT" dirty="0" err="1" smtClean="0"/>
              <a:t>invitation</a:t>
            </a:r>
            <a:r>
              <a:rPr lang="it-IT" dirty="0" smtClean="0"/>
              <a:t>, </a:t>
            </a:r>
            <a:r>
              <a:rPr lang="it-IT" dirty="0" err="1" smtClean="0"/>
              <a:t>request</a:t>
            </a:r>
            <a:r>
              <a:rPr lang="it-IT" dirty="0" smtClean="0"/>
              <a:t>, …)</a:t>
            </a:r>
          </a:p>
          <a:p>
            <a:pPr lvl="1"/>
            <a:r>
              <a:rPr lang="it-IT" dirty="0" smtClean="0"/>
              <a:t>Eventi (messaggi ‘senza destinatario’???)</a:t>
            </a:r>
          </a:p>
          <a:p>
            <a:pPr lvl="1"/>
            <a:r>
              <a:rPr lang="it-IT" dirty="0" smtClean="0"/>
              <a:t>Protocolli P2P </a:t>
            </a:r>
            <a:r>
              <a:rPr lang="it-IT" sz="2100" dirty="0" smtClean="0"/>
              <a:t>(TCP, UDP, </a:t>
            </a:r>
            <a:r>
              <a:rPr lang="it-IT" sz="2100" dirty="0" err="1" smtClean="0"/>
              <a:t>CoAP</a:t>
            </a:r>
            <a:r>
              <a:rPr lang="it-IT" sz="2100" dirty="0" smtClean="0"/>
              <a:t>, HTTP, …) </a:t>
            </a:r>
            <a:r>
              <a:rPr lang="it-IT" dirty="0" smtClean="0"/>
              <a:t>o </a:t>
            </a:r>
            <a:r>
              <a:rPr lang="it-IT" dirty="0" err="1" smtClean="0"/>
              <a:t>publish</a:t>
            </a:r>
            <a:r>
              <a:rPr lang="it-IT" dirty="0" smtClean="0"/>
              <a:t>/</a:t>
            </a:r>
            <a:r>
              <a:rPr lang="it-IT" dirty="0" err="1" smtClean="0"/>
              <a:t>subscribe</a:t>
            </a:r>
            <a:endParaRPr lang="it-IT" dirty="0" smtClean="0"/>
          </a:p>
          <a:p>
            <a:pPr lvl="1"/>
            <a:r>
              <a:rPr lang="it-IT" dirty="0" err="1" smtClean="0"/>
              <a:t>Payload</a:t>
            </a:r>
            <a:r>
              <a:rPr lang="it-IT" dirty="0" smtClean="0"/>
              <a:t> (vocabolari)</a:t>
            </a:r>
          </a:p>
          <a:p>
            <a:pPr lvl="1"/>
            <a:r>
              <a:rPr lang="it-IT" dirty="0" smtClean="0"/>
              <a:t>M2M, Man2M, M2Man (</a:t>
            </a:r>
            <a:r>
              <a:rPr lang="it-IT" dirty="0" err="1" smtClean="0"/>
              <a:t>ManToMan</a:t>
            </a:r>
            <a:r>
              <a:rPr lang="it-IT" dirty="0" smtClean="0"/>
              <a:t>)</a:t>
            </a:r>
          </a:p>
          <a:p>
            <a:r>
              <a:rPr lang="it-IT" dirty="0" smtClean="0"/>
              <a:t>SCHEMI DI COMPORTAMENTO</a:t>
            </a:r>
          </a:p>
          <a:p>
            <a:pPr lvl="1"/>
            <a:r>
              <a:rPr lang="it-IT" dirty="0" smtClean="0"/>
              <a:t>Message-</a:t>
            </a:r>
            <a:r>
              <a:rPr lang="it-IT" dirty="0" err="1" smtClean="0"/>
              <a:t>Event</a:t>
            </a:r>
            <a:r>
              <a:rPr lang="it-IT" dirty="0" smtClean="0"/>
              <a:t> BASED (</a:t>
            </a:r>
            <a:r>
              <a:rPr lang="it-IT" b="1" dirty="0" smtClean="0">
                <a:solidFill>
                  <a:srgbClr val="C00000"/>
                </a:solidFill>
              </a:rPr>
              <a:t>FSM</a:t>
            </a:r>
            <a:r>
              <a:rPr lang="it-IT" dirty="0" smtClean="0"/>
              <a:t>)</a:t>
            </a:r>
          </a:p>
          <a:p>
            <a:pPr lvl="1"/>
            <a:r>
              <a:rPr lang="it-IT" dirty="0" smtClean="0"/>
              <a:t>Message-</a:t>
            </a:r>
            <a:r>
              <a:rPr lang="it-IT" dirty="0" err="1" smtClean="0"/>
              <a:t>Event</a:t>
            </a:r>
            <a:r>
              <a:rPr lang="it-IT" dirty="0" smtClean="0"/>
              <a:t> DRIVEN</a:t>
            </a:r>
            <a:endParaRPr lang="it-IT" dirty="0"/>
          </a:p>
          <a:p>
            <a:pPr lvl="1"/>
            <a:endParaRPr lang="it-IT" dirty="0" smtClean="0"/>
          </a:p>
          <a:p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477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olo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 new </a:t>
            </a:r>
            <a:r>
              <a:rPr lang="it-IT" dirty="0" err="1" smtClean="0"/>
              <a:t>paradigm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35</a:t>
            </a:fld>
            <a:endParaRPr lang="it-IT"/>
          </a:p>
        </p:txBody>
      </p:sp>
      <p:grpSp>
        <p:nvGrpSpPr>
          <p:cNvPr id="73" name="Gruppo 72"/>
          <p:cNvGrpSpPr/>
          <p:nvPr/>
        </p:nvGrpSpPr>
        <p:grpSpPr>
          <a:xfrm>
            <a:off x="1031818" y="1355833"/>
            <a:ext cx="1568285" cy="1152128"/>
            <a:chOff x="503301" y="3573016"/>
            <a:chExt cx="2403117" cy="1512168"/>
          </a:xfrm>
        </p:grpSpPr>
        <p:sp>
          <p:nvSpPr>
            <p:cNvPr id="71" name="Ovale 70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6" name="Gruppo 35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29" name="Ovale 28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34" name="Connettore 2 33"/>
              <p:cNvCxnSpPr>
                <a:stCxn id="29" idx="7"/>
                <a:endCxn id="29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2 34"/>
              <p:cNvCxnSpPr>
                <a:stCxn id="29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Gruppo 96"/>
          <p:cNvGrpSpPr/>
          <p:nvPr/>
        </p:nvGrpSpPr>
        <p:grpSpPr>
          <a:xfrm>
            <a:off x="4531419" y="1355833"/>
            <a:ext cx="1568285" cy="1152128"/>
            <a:chOff x="503301" y="3573016"/>
            <a:chExt cx="2403117" cy="1512168"/>
          </a:xfrm>
        </p:grpSpPr>
        <p:sp>
          <p:nvSpPr>
            <p:cNvPr id="98" name="Ovale 97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9" name="Gruppo 98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00" name="Ovale 99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101" name="Connettore 2 100"/>
              <p:cNvCxnSpPr>
                <a:stCxn id="100" idx="7"/>
                <a:endCxn id="100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ttore 2 101"/>
              <p:cNvCxnSpPr>
                <a:stCxn id="100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4" name="Connettore 2 103"/>
          <p:cNvCxnSpPr>
            <a:stCxn id="29" idx="6"/>
            <a:endCxn id="98" idx="2"/>
          </p:cNvCxnSpPr>
          <p:nvPr/>
        </p:nvCxnSpPr>
        <p:spPr>
          <a:xfrm>
            <a:off x="2600103" y="1931897"/>
            <a:ext cx="1931316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/>
          <p:cNvSpPr txBox="1"/>
          <p:nvPr/>
        </p:nvSpPr>
        <p:spPr>
          <a:xfrm>
            <a:off x="3050474" y="1524558"/>
            <a:ext cx="100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Message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975677" y="2010106"/>
            <a:ext cx="1159485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600" i="1" dirty="0" smtClean="0"/>
              <a:t>Message</a:t>
            </a:r>
            <a:r>
              <a:rPr lang="it-IT" sz="1600" dirty="0" smtClean="0"/>
              <a:t>:</a:t>
            </a:r>
          </a:p>
          <a:p>
            <a:r>
              <a:rPr lang="it-IT" sz="1600" dirty="0" smtClean="0"/>
              <a:t>     </a:t>
            </a:r>
            <a:r>
              <a:rPr lang="it-IT" sz="1600" dirty="0" err="1" smtClean="0"/>
              <a:t>Dispatch</a:t>
            </a:r>
            <a:endParaRPr lang="it-IT" sz="1600" dirty="0" smtClean="0"/>
          </a:p>
          <a:p>
            <a:r>
              <a:rPr lang="it-IT" sz="1600" dirty="0" smtClean="0"/>
              <a:t>     </a:t>
            </a:r>
            <a:r>
              <a:rPr lang="it-IT" sz="1600" dirty="0" err="1" smtClean="0"/>
              <a:t>Request</a:t>
            </a:r>
            <a:endParaRPr lang="it-IT" sz="1600" dirty="0" smtClean="0"/>
          </a:p>
          <a:p>
            <a:r>
              <a:rPr lang="it-IT" sz="1600" dirty="0" smtClean="0"/>
              <a:t>    </a:t>
            </a:r>
            <a:r>
              <a:rPr lang="it-IT" sz="1600" dirty="0" err="1" smtClean="0"/>
              <a:t>Invitation</a:t>
            </a:r>
            <a:endParaRPr lang="en-GB" sz="1600" dirty="0"/>
          </a:p>
        </p:txBody>
      </p:sp>
      <p:grpSp>
        <p:nvGrpSpPr>
          <p:cNvPr id="113" name="Gruppo 112"/>
          <p:cNvGrpSpPr/>
          <p:nvPr/>
        </p:nvGrpSpPr>
        <p:grpSpPr>
          <a:xfrm>
            <a:off x="748217" y="3678254"/>
            <a:ext cx="1568285" cy="1152128"/>
            <a:chOff x="503301" y="3573016"/>
            <a:chExt cx="2403117" cy="1512168"/>
          </a:xfrm>
        </p:grpSpPr>
        <p:sp>
          <p:nvSpPr>
            <p:cNvPr id="114" name="Ovale 113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5" name="Gruppo 114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16" name="Ovale 115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117" name="Connettore 2 116"/>
              <p:cNvCxnSpPr>
                <a:stCxn id="116" idx="7"/>
                <a:endCxn id="116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ttore 2 117"/>
              <p:cNvCxnSpPr>
                <a:stCxn id="116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9" name="Gruppo 118"/>
          <p:cNvGrpSpPr/>
          <p:nvPr/>
        </p:nvGrpSpPr>
        <p:grpSpPr>
          <a:xfrm>
            <a:off x="6194833" y="3700412"/>
            <a:ext cx="1568285" cy="1152128"/>
            <a:chOff x="503301" y="3573016"/>
            <a:chExt cx="2403117" cy="1512168"/>
          </a:xfrm>
        </p:grpSpPr>
        <p:sp>
          <p:nvSpPr>
            <p:cNvPr id="120" name="Ovale 119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1" name="Gruppo 120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22" name="Ovale 121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123" name="Connettore 2 122"/>
              <p:cNvCxnSpPr>
                <a:stCxn id="122" idx="7"/>
                <a:endCxn id="122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2 123"/>
              <p:cNvCxnSpPr>
                <a:stCxn id="122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7" name="Gruppo 126"/>
          <p:cNvGrpSpPr/>
          <p:nvPr/>
        </p:nvGrpSpPr>
        <p:grpSpPr>
          <a:xfrm>
            <a:off x="3494788" y="3678254"/>
            <a:ext cx="1568285" cy="1152128"/>
            <a:chOff x="503301" y="3573016"/>
            <a:chExt cx="2403117" cy="1512168"/>
          </a:xfrm>
        </p:grpSpPr>
        <p:sp>
          <p:nvSpPr>
            <p:cNvPr id="128" name="Ovale 127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9" name="Gruppo 128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30" name="Ovale 129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  <a:solidFill>
                <a:srgbClr val="FFCCFF"/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smtClean="0"/>
                  <a:t>broker</a:t>
                </a:r>
                <a:endParaRPr lang="en-GB" dirty="0"/>
              </a:p>
            </p:txBody>
          </p:sp>
          <p:cxnSp>
            <p:nvCxnSpPr>
              <p:cNvPr id="131" name="Connettore 2 130"/>
              <p:cNvCxnSpPr>
                <a:stCxn id="130" idx="7"/>
                <a:endCxn id="130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ttore 2 131"/>
              <p:cNvCxnSpPr>
                <a:stCxn id="130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Connettore 2 124"/>
          <p:cNvCxnSpPr>
            <a:stCxn id="116" idx="6"/>
            <a:endCxn id="128" idx="2"/>
          </p:cNvCxnSpPr>
          <p:nvPr/>
        </p:nvCxnSpPr>
        <p:spPr>
          <a:xfrm>
            <a:off x="2316502" y="4254318"/>
            <a:ext cx="1178286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CasellaDiTesto 132"/>
          <p:cNvSpPr txBox="1"/>
          <p:nvPr/>
        </p:nvSpPr>
        <p:spPr>
          <a:xfrm>
            <a:off x="2406460" y="378798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publish</a:t>
            </a:r>
            <a:endParaRPr lang="it-IT" dirty="0" smtClean="0"/>
          </a:p>
        </p:txBody>
      </p:sp>
      <p:cxnSp>
        <p:nvCxnSpPr>
          <p:cNvPr id="134" name="Connettore 2 133"/>
          <p:cNvCxnSpPr>
            <a:stCxn id="130" idx="6"/>
            <a:endCxn id="120" idx="2"/>
          </p:cNvCxnSpPr>
          <p:nvPr/>
        </p:nvCxnSpPr>
        <p:spPr>
          <a:xfrm>
            <a:off x="5063073" y="4254318"/>
            <a:ext cx="1131760" cy="22158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4 18"/>
          <p:cNvCxnSpPr>
            <a:stCxn id="122" idx="0"/>
            <a:endCxn id="128" idx="0"/>
          </p:cNvCxnSpPr>
          <p:nvPr/>
        </p:nvCxnSpPr>
        <p:spPr>
          <a:xfrm rot="16200000" flipV="1">
            <a:off x="5653834" y="2272523"/>
            <a:ext cx="22158" cy="2833620"/>
          </a:xfrm>
          <a:prstGeom prst="bentConnector3">
            <a:avLst>
              <a:gd name="adj1" fmla="val 113168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4 20"/>
          <p:cNvCxnSpPr>
            <a:stCxn id="116" idx="0"/>
            <a:endCxn id="128" idx="1"/>
          </p:cNvCxnSpPr>
          <p:nvPr/>
        </p:nvCxnSpPr>
        <p:spPr>
          <a:xfrm rot="16200000" flipH="1">
            <a:off x="2590905" y="2722455"/>
            <a:ext cx="168725" cy="2080322"/>
          </a:xfrm>
          <a:prstGeom prst="bentConnector3">
            <a:avLst>
              <a:gd name="adj1" fmla="val -13548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asellaDiTesto 134"/>
          <p:cNvSpPr txBox="1"/>
          <p:nvPr/>
        </p:nvSpPr>
        <p:spPr>
          <a:xfrm>
            <a:off x="1872979" y="3079107"/>
            <a:ext cx="169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Register</a:t>
            </a:r>
            <a:r>
              <a:rPr lang="it-IT" sz="1400" dirty="0" smtClean="0"/>
              <a:t> </a:t>
            </a:r>
            <a:r>
              <a:rPr lang="it-IT" sz="1400" dirty="0" err="1" smtClean="0"/>
              <a:t>as</a:t>
            </a:r>
            <a:r>
              <a:rPr lang="it-IT" sz="1400" dirty="0" smtClean="0"/>
              <a:t> </a:t>
            </a:r>
            <a:r>
              <a:rPr lang="it-IT" sz="1400" dirty="0" err="1" smtClean="0"/>
              <a:t>publisher</a:t>
            </a:r>
            <a:endParaRPr lang="it-IT" sz="1400" dirty="0" smtClean="0"/>
          </a:p>
        </p:txBody>
      </p:sp>
      <p:sp>
        <p:nvSpPr>
          <p:cNvPr id="136" name="CasellaDiTesto 135"/>
          <p:cNvSpPr txBox="1"/>
          <p:nvPr/>
        </p:nvSpPr>
        <p:spPr>
          <a:xfrm>
            <a:off x="4753027" y="3102190"/>
            <a:ext cx="176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Register</a:t>
            </a:r>
            <a:r>
              <a:rPr lang="it-IT" sz="1400" dirty="0" smtClean="0"/>
              <a:t> </a:t>
            </a:r>
            <a:r>
              <a:rPr lang="it-IT" sz="1400" dirty="0" err="1" smtClean="0"/>
              <a:t>as</a:t>
            </a:r>
            <a:r>
              <a:rPr lang="it-IT" sz="1400" dirty="0" smtClean="0"/>
              <a:t> </a:t>
            </a:r>
            <a:r>
              <a:rPr lang="it-IT" sz="1400" dirty="0" err="1" smtClean="0"/>
              <a:t>subscriber</a:t>
            </a:r>
            <a:endParaRPr lang="it-IT" sz="1400" dirty="0" smtClean="0"/>
          </a:p>
        </p:txBody>
      </p:sp>
      <p:grpSp>
        <p:nvGrpSpPr>
          <p:cNvPr id="143" name="Gruppo 142"/>
          <p:cNvGrpSpPr/>
          <p:nvPr/>
        </p:nvGrpSpPr>
        <p:grpSpPr>
          <a:xfrm>
            <a:off x="1113229" y="5244265"/>
            <a:ext cx="1568285" cy="1152128"/>
            <a:chOff x="503301" y="3573016"/>
            <a:chExt cx="2403117" cy="1512168"/>
          </a:xfrm>
        </p:grpSpPr>
        <p:sp>
          <p:nvSpPr>
            <p:cNvPr id="144" name="Ovale 143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5" name="Gruppo 144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46" name="Ovale 145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147" name="Connettore 2 146"/>
              <p:cNvCxnSpPr>
                <a:stCxn id="146" idx="7"/>
                <a:endCxn id="146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nettore 2 147"/>
              <p:cNvCxnSpPr>
                <a:stCxn id="146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9" name="Gruppo 148"/>
          <p:cNvGrpSpPr/>
          <p:nvPr/>
        </p:nvGrpSpPr>
        <p:grpSpPr>
          <a:xfrm>
            <a:off x="6239718" y="5210769"/>
            <a:ext cx="1568285" cy="1152128"/>
            <a:chOff x="503301" y="3573016"/>
            <a:chExt cx="2403117" cy="1512168"/>
          </a:xfrm>
        </p:grpSpPr>
        <p:sp>
          <p:nvSpPr>
            <p:cNvPr id="150" name="Ovale 149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1" name="Gruppo 150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52" name="Ovale 151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153" name="Connettore 2 152"/>
              <p:cNvCxnSpPr>
                <a:stCxn id="152" idx="7"/>
                <a:endCxn id="152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Connettore 2 153"/>
              <p:cNvCxnSpPr>
                <a:stCxn id="152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7" name="Gruppo 156"/>
          <p:cNvGrpSpPr/>
          <p:nvPr/>
        </p:nvGrpSpPr>
        <p:grpSpPr>
          <a:xfrm>
            <a:off x="2745767" y="5705172"/>
            <a:ext cx="788824" cy="272100"/>
            <a:chOff x="346851" y="5561985"/>
            <a:chExt cx="788824" cy="272100"/>
          </a:xfrm>
        </p:grpSpPr>
        <p:sp>
          <p:nvSpPr>
            <p:cNvPr id="158" name="Figura a mano libera 157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59" name="Connettore 2 158"/>
            <p:cNvCxnSpPr>
              <a:stCxn id="158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CasellaDiTesto 159"/>
          <p:cNvSpPr txBox="1"/>
          <p:nvPr/>
        </p:nvSpPr>
        <p:spPr>
          <a:xfrm>
            <a:off x="2586069" y="5977272"/>
            <a:ext cx="70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Event</a:t>
            </a:r>
            <a:endParaRPr lang="en-GB" dirty="0"/>
          </a:p>
        </p:txBody>
      </p:sp>
      <p:grpSp>
        <p:nvGrpSpPr>
          <p:cNvPr id="161" name="Gruppo 160"/>
          <p:cNvGrpSpPr/>
          <p:nvPr/>
        </p:nvGrpSpPr>
        <p:grpSpPr>
          <a:xfrm>
            <a:off x="5390184" y="5709244"/>
            <a:ext cx="788824" cy="272100"/>
            <a:chOff x="346851" y="5561985"/>
            <a:chExt cx="788824" cy="272100"/>
          </a:xfrm>
        </p:grpSpPr>
        <p:sp>
          <p:nvSpPr>
            <p:cNvPr id="162" name="Figura a mano libera 161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63" name="Connettore 2 162"/>
            <p:cNvCxnSpPr>
              <a:stCxn id="162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Connettore 1 31"/>
          <p:cNvCxnSpPr/>
          <p:nvPr/>
        </p:nvCxnSpPr>
        <p:spPr>
          <a:xfrm flipV="1">
            <a:off x="3700283" y="5786833"/>
            <a:ext cx="1584451" cy="17602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CasellaDiTesto 163"/>
          <p:cNvSpPr txBox="1"/>
          <p:nvPr/>
        </p:nvSpPr>
        <p:spPr>
          <a:xfrm>
            <a:off x="5489319" y="5977272"/>
            <a:ext cx="70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Event</a:t>
            </a:r>
            <a:endParaRPr lang="en-GB" dirty="0"/>
          </a:p>
        </p:txBody>
      </p:sp>
      <p:pic>
        <p:nvPicPr>
          <p:cNvPr id="66" name="Picture 2" descr="https://images-na.ssl-images-amazon.com/images/I/51vsxsejygL._SX382_BO1,204,203,200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608" y="576944"/>
            <a:ext cx="1698572" cy="226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CasellaDiTesto 66"/>
          <p:cNvSpPr txBox="1"/>
          <p:nvPr/>
        </p:nvSpPr>
        <p:spPr>
          <a:xfrm>
            <a:off x="8172437" y="2601122"/>
            <a:ext cx="652743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75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Behaviour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36</a:t>
            </a:fld>
            <a:endParaRPr lang="it-IT"/>
          </a:p>
        </p:txBody>
      </p:sp>
      <p:grpSp>
        <p:nvGrpSpPr>
          <p:cNvPr id="97" name="Gruppo 96"/>
          <p:cNvGrpSpPr/>
          <p:nvPr/>
        </p:nvGrpSpPr>
        <p:grpSpPr>
          <a:xfrm>
            <a:off x="2122702" y="1709737"/>
            <a:ext cx="1568285" cy="1152128"/>
            <a:chOff x="503301" y="3573016"/>
            <a:chExt cx="2403117" cy="1512168"/>
          </a:xfrm>
        </p:grpSpPr>
        <p:sp>
          <p:nvSpPr>
            <p:cNvPr id="98" name="Ovale 97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9" name="Gruppo 98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00" name="Ovale 99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101" name="Connettore 2 100"/>
              <p:cNvCxnSpPr>
                <a:stCxn id="100" idx="7"/>
                <a:endCxn id="100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ttore 2 101"/>
              <p:cNvCxnSpPr>
                <a:stCxn id="100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4" name="Connettore 2 103"/>
          <p:cNvCxnSpPr>
            <a:endCxn id="98" idx="2"/>
          </p:cNvCxnSpPr>
          <p:nvPr/>
        </p:nvCxnSpPr>
        <p:spPr>
          <a:xfrm>
            <a:off x="1306712" y="2285801"/>
            <a:ext cx="815990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/>
          <p:cNvSpPr txBox="1"/>
          <p:nvPr/>
        </p:nvSpPr>
        <p:spPr>
          <a:xfrm>
            <a:off x="641757" y="1878462"/>
            <a:ext cx="100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Message</a:t>
            </a:r>
          </a:p>
        </p:txBody>
      </p:sp>
      <p:grpSp>
        <p:nvGrpSpPr>
          <p:cNvPr id="161" name="Gruppo 160"/>
          <p:cNvGrpSpPr/>
          <p:nvPr/>
        </p:nvGrpSpPr>
        <p:grpSpPr>
          <a:xfrm>
            <a:off x="1279142" y="2409171"/>
            <a:ext cx="788824" cy="272100"/>
            <a:chOff x="346851" y="5561985"/>
            <a:chExt cx="788824" cy="272100"/>
          </a:xfrm>
        </p:grpSpPr>
        <p:sp>
          <p:nvSpPr>
            <p:cNvPr id="162" name="Figura a mano libera 161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63" name="Connettore 2 162"/>
            <p:cNvCxnSpPr>
              <a:stCxn id="162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CasellaDiTesto 163"/>
          <p:cNvSpPr txBox="1"/>
          <p:nvPr/>
        </p:nvSpPr>
        <p:spPr>
          <a:xfrm>
            <a:off x="1378277" y="2677199"/>
            <a:ext cx="70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Event</a:t>
            </a:r>
            <a:endParaRPr lang="en-GB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3995936" y="1786129"/>
            <a:ext cx="3871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actor</a:t>
            </a:r>
            <a:r>
              <a:rPr lang="it-IT" dirty="0" smtClean="0"/>
              <a:t> can </a:t>
            </a:r>
            <a:r>
              <a:rPr lang="it-IT" dirty="0" err="1" smtClean="0"/>
              <a:t>handle</a:t>
            </a:r>
            <a:r>
              <a:rPr lang="it-IT" dirty="0" smtClean="0"/>
              <a:t> </a:t>
            </a:r>
            <a:r>
              <a:rPr lang="it-IT" dirty="0" err="1" smtClean="0"/>
              <a:t>messages</a:t>
            </a:r>
            <a:r>
              <a:rPr lang="it-IT" dirty="0" smtClean="0"/>
              <a:t>/</a:t>
            </a:r>
            <a:r>
              <a:rPr lang="it-IT" dirty="0" err="1" smtClean="0"/>
              <a:t>events</a:t>
            </a:r>
            <a:r>
              <a:rPr lang="it-IT" dirty="0" smtClean="0"/>
              <a:t>:</a:t>
            </a:r>
          </a:p>
          <a:p>
            <a:r>
              <a:rPr lang="it-IT" dirty="0" smtClean="0"/>
              <a:t>          1) </a:t>
            </a:r>
            <a:r>
              <a:rPr lang="it-IT" dirty="0" err="1" smtClean="0"/>
              <a:t>as</a:t>
            </a:r>
            <a:r>
              <a:rPr lang="it-IT" dirty="0" smtClean="0"/>
              <a:t> a FSM</a:t>
            </a:r>
          </a:p>
          <a:p>
            <a:r>
              <a:rPr lang="it-IT" dirty="0" smtClean="0"/>
              <a:t>          2) </a:t>
            </a:r>
            <a:r>
              <a:rPr lang="it-IT" dirty="0" err="1" smtClean="0"/>
              <a:t>as</a:t>
            </a:r>
            <a:r>
              <a:rPr lang="it-IT" dirty="0" smtClean="0"/>
              <a:t> a </a:t>
            </a:r>
            <a:r>
              <a:rPr lang="it-IT" dirty="0" err="1" smtClean="0"/>
              <a:t>reactor</a:t>
            </a:r>
            <a:endParaRPr lang="en-GB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641254" y="3284984"/>
            <a:ext cx="4942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>
                <a:solidFill>
                  <a:srgbClr val="C00000"/>
                </a:solidFill>
              </a:rPr>
              <a:t>Events</a:t>
            </a:r>
            <a:r>
              <a:rPr lang="it-IT" dirty="0" smtClean="0">
                <a:solidFill>
                  <a:srgbClr val="C00000"/>
                </a:solidFill>
              </a:rPr>
              <a:t> </a:t>
            </a:r>
            <a:r>
              <a:rPr lang="it-IT" dirty="0" smtClean="0"/>
              <a:t>can be </a:t>
            </a:r>
            <a:r>
              <a:rPr lang="it-IT" dirty="0" err="1" smtClean="0"/>
              <a:t>emitted</a:t>
            </a:r>
            <a:r>
              <a:rPr lang="it-IT" dirty="0" smtClean="0"/>
              <a:t> by </a:t>
            </a:r>
            <a:r>
              <a:rPr lang="it-IT" i="1" dirty="0" err="1" smtClean="0">
                <a:solidFill>
                  <a:srgbClr val="C00000"/>
                </a:solidFill>
              </a:rPr>
              <a:t>asynchronous</a:t>
            </a:r>
            <a:r>
              <a:rPr lang="it-IT" i="1" dirty="0" smtClean="0">
                <a:solidFill>
                  <a:srgbClr val="C00000"/>
                </a:solidFill>
              </a:rPr>
              <a:t> </a:t>
            </a:r>
            <a:r>
              <a:rPr lang="it-IT" i="1" dirty="0" err="1" smtClean="0">
                <a:solidFill>
                  <a:srgbClr val="C00000"/>
                </a:solidFill>
              </a:rPr>
              <a:t>operations</a:t>
            </a:r>
            <a:endParaRPr lang="it-IT" i="1" dirty="0" smtClean="0">
              <a:solidFill>
                <a:srgbClr val="C00000"/>
              </a:solidFill>
            </a:endParaRPr>
          </a:p>
          <a:p>
            <a:r>
              <a:rPr lang="it-IT" dirty="0"/>
              <a:t>	</a:t>
            </a:r>
            <a:r>
              <a:rPr lang="it-IT" dirty="0" err="1" smtClean="0"/>
              <a:t>write</a:t>
            </a:r>
            <a:r>
              <a:rPr lang="it-IT" dirty="0" smtClean="0"/>
              <a:t> on a file</a:t>
            </a:r>
          </a:p>
          <a:p>
            <a:r>
              <a:rPr lang="it-IT" dirty="0"/>
              <a:t>	</a:t>
            </a:r>
            <a:r>
              <a:rPr lang="it-IT" dirty="0" err="1" smtClean="0"/>
              <a:t>send</a:t>
            </a:r>
            <a:r>
              <a:rPr lang="it-IT" dirty="0" smtClean="0"/>
              <a:t> a </a:t>
            </a:r>
            <a:r>
              <a:rPr lang="it-IT" dirty="0" err="1" smtClean="0"/>
              <a:t>request</a:t>
            </a:r>
            <a:endParaRPr lang="it-IT" dirty="0" smtClean="0"/>
          </a:p>
          <a:p>
            <a:r>
              <a:rPr lang="it-IT" dirty="0"/>
              <a:t> </a:t>
            </a:r>
            <a:r>
              <a:rPr lang="it-IT" dirty="0" smtClean="0"/>
              <a:t>                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47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37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6640246" y="8102"/>
            <a:ext cx="10230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SIS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467544" y="116632"/>
            <a:ext cx="482441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t-IT" sz="2400" dirty="0" smtClean="0"/>
              <a:t>Strategic Information Systems</a:t>
            </a:r>
            <a:endParaRPr lang="en-US" sz="24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132963" y="1772816"/>
            <a:ext cx="68102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Actor</a:t>
            </a:r>
            <a:r>
              <a:rPr lang="it-IT" dirty="0" smtClean="0"/>
              <a:t> model </a:t>
            </a:r>
            <a:r>
              <a:rPr lang="it-IT" dirty="0" err="1" smtClean="0"/>
              <a:t>allows</a:t>
            </a:r>
            <a:r>
              <a:rPr lang="it-IT" dirty="0" smtClean="0"/>
              <a:t> </a:t>
            </a:r>
            <a:r>
              <a:rPr lang="it-IT" dirty="0" err="1" smtClean="0"/>
              <a:t>us</a:t>
            </a:r>
            <a:r>
              <a:rPr lang="it-IT" dirty="0" smtClean="0"/>
              <a:t> to design software </a:t>
            </a:r>
            <a:r>
              <a:rPr lang="it-IT" dirty="0" err="1" smtClean="0"/>
              <a:t>models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</a:t>
            </a:r>
            <a:r>
              <a:rPr lang="it-IT" dirty="0" smtClean="0"/>
              <a:t>esponsive, </a:t>
            </a:r>
            <a:r>
              <a:rPr lang="it-IT" dirty="0" err="1" smtClean="0"/>
              <a:t>resilient</a:t>
            </a:r>
            <a:r>
              <a:rPr lang="it-IT" dirty="0" smtClean="0"/>
              <a:t>, </a:t>
            </a:r>
            <a:r>
              <a:rPr lang="it-IT" dirty="0" err="1" smtClean="0"/>
              <a:t>elastic,message-driven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</a:t>
            </a:r>
            <a:r>
              <a:rPr lang="it-IT" dirty="0" smtClean="0"/>
              <a:t>ore </a:t>
            </a:r>
            <a:r>
              <a:rPr lang="en-US" dirty="0" smtClean="0"/>
              <a:t>understandable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</a:t>
            </a:r>
            <a:r>
              <a:rPr lang="it-IT" dirty="0" err="1" smtClean="0"/>
              <a:t>ble</a:t>
            </a:r>
            <a:r>
              <a:rPr lang="it-IT" dirty="0" smtClean="0"/>
              <a:t> to </a:t>
            </a:r>
            <a:r>
              <a:rPr lang="it-IT" dirty="0" err="1" smtClean="0"/>
              <a:t>employ</a:t>
            </a:r>
            <a:r>
              <a:rPr lang="it-IT" dirty="0" smtClean="0"/>
              <a:t> </a:t>
            </a:r>
            <a:r>
              <a:rPr lang="it-IT" dirty="0" err="1" smtClean="0"/>
              <a:t>both</a:t>
            </a:r>
            <a:r>
              <a:rPr lang="it-IT" dirty="0" smtClean="0"/>
              <a:t> </a:t>
            </a:r>
            <a:r>
              <a:rPr lang="it-IT" dirty="0" err="1" smtClean="0"/>
              <a:t>sequential</a:t>
            </a:r>
            <a:r>
              <a:rPr lang="it-IT" dirty="0" smtClean="0"/>
              <a:t> and </a:t>
            </a:r>
            <a:r>
              <a:rPr lang="it-IT" dirty="0" err="1" smtClean="0"/>
              <a:t>functional</a:t>
            </a:r>
            <a:r>
              <a:rPr lang="it-IT" dirty="0" smtClean="0"/>
              <a:t> </a:t>
            </a:r>
            <a:r>
              <a:rPr lang="it-IT" dirty="0" err="1" smtClean="0"/>
              <a:t>programming</a:t>
            </a:r>
            <a:r>
              <a:rPr lang="it-IT" dirty="0" smtClean="0"/>
              <a:t> </a:t>
            </a:r>
            <a:r>
              <a:rPr lang="it-IT" dirty="0" err="1" smtClean="0"/>
              <a:t>techniques</a:t>
            </a:r>
            <a:r>
              <a:rPr lang="it-IT" dirty="0" smtClean="0"/>
              <a:t> in a </a:t>
            </a:r>
            <a:r>
              <a:rPr lang="it-IT" dirty="0" err="1" smtClean="0"/>
              <a:t>highly</a:t>
            </a:r>
            <a:r>
              <a:rPr lang="it-IT" dirty="0" smtClean="0"/>
              <a:t> </a:t>
            </a:r>
            <a:r>
              <a:rPr lang="it-IT" dirty="0" err="1" smtClean="0"/>
              <a:t>dynamic</a:t>
            </a:r>
            <a:r>
              <a:rPr lang="it-IT" dirty="0" smtClean="0"/>
              <a:t> </a:t>
            </a:r>
            <a:r>
              <a:rPr lang="it-IT" dirty="0" err="1" smtClean="0"/>
              <a:t>environemt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</a:t>
            </a:r>
            <a:r>
              <a:rPr lang="it-IT" dirty="0" err="1" smtClean="0"/>
              <a:t>ble</a:t>
            </a:r>
            <a:r>
              <a:rPr lang="it-IT" dirty="0" smtClean="0"/>
              <a:t> to </a:t>
            </a:r>
            <a:r>
              <a:rPr lang="it-IT" dirty="0" err="1" smtClean="0"/>
              <a:t>abstractely</a:t>
            </a:r>
            <a:r>
              <a:rPr lang="it-IT" dirty="0" smtClean="0"/>
              <a:t> </a:t>
            </a:r>
            <a:r>
              <a:rPr lang="it-IT" dirty="0" err="1" smtClean="0"/>
              <a:t>increase</a:t>
            </a:r>
            <a:r>
              <a:rPr lang="it-IT" dirty="0" smtClean="0"/>
              <a:t> the </a:t>
            </a:r>
            <a:r>
              <a:rPr lang="it-IT" dirty="0" err="1" smtClean="0"/>
              <a:t>distributiviy</a:t>
            </a:r>
            <a:r>
              <a:rPr lang="it-IT" dirty="0" smtClean="0"/>
              <a:t> of </a:t>
            </a:r>
            <a:r>
              <a:rPr lang="it-IT" dirty="0" err="1" smtClean="0"/>
              <a:t>computation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evolves</a:t>
            </a:r>
            <a:r>
              <a:rPr lang="it-IT" dirty="0" smtClean="0"/>
              <a:t>, by </a:t>
            </a:r>
            <a:r>
              <a:rPr lang="it-IT" dirty="0" err="1" smtClean="0"/>
              <a:t>dynamically</a:t>
            </a:r>
            <a:r>
              <a:rPr lang="it-IT" dirty="0" smtClean="0"/>
              <a:t> </a:t>
            </a:r>
            <a:r>
              <a:rPr lang="it-IT" dirty="0" err="1" smtClean="0"/>
              <a:t>creating</a:t>
            </a:r>
            <a:r>
              <a:rPr lang="it-IT" dirty="0" smtClean="0"/>
              <a:t> new </a:t>
            </a:r>
            <a:r>
              <a:rPr lang="it-IT" dirty="0" err="1" smtClean="0"/>
              <a:t>actors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</a:t>
            </a:r>
            <a:r>
              <a:rPr lang="it-IT" dirty="0" err="1" smtClean="0"/>
              <a:t>ntegrable</a:t>
            </a:r>
            <a:r>
              <a:rPr lang="it-IT" dirty="0" smtClean="0"/>
              <a:t> with </a:t>
            </a:r>
            <a:r>
              <a:rPr lang="it-IT" dirty="0" err="1" smtClean="0"/>
              <a:t>existing</a:t>
            </a:r>
            <a:r>
              <a:rPr lang="it-IT" dirty="0" smtClean="0"/>
              <a:t> </a:t>
            </a:r>
            <a:r>
              <a:rPr lang="it-IT" dirty="0" err="1" smtClean="0"/>
              <a:t>systems</a:t>
            </a:r>
            <a:endParaRPr lang="it-IT" dirty="0" smtClean="0"/>
          </a:p>
        </p:txBody>
      </p:sp>
      <p:pic>
        <p:nvPicPr>
          <p:cNvPr id="7" name="Picture 2" descr="https://images-na.ssl-images-amazon.com/images/I/51vsxsejygL._SX382_BO1,204,203,200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94" y="1855423"/>
            <a:ext cx="1767306" cy="235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tangolo 7"/>
          <p:cNvSpPr/>
          <p:nvPr/>
        </p:nvSpPr>
        <p:spPr>
          <a:xfrm>
            <a:off x="442982" y="4653136"/>
            <a:ext cx="83504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Beyond performance and </a:t>
            </a:r>
            <a:r>
              <a:rPr lang="it-IT" sz="2400" dirty="0" err="1"/>
              <a:t>scalability</a:t>
            </a:r>
            <a:r>
              <a:rPr lang="it-IT" sz="2400" dirty="0"/>
              <a:t>, </a:t>
            </a: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need</a:t>
            </a:r>
            <a:r>
              <a:rPr lang="it-IT" sz="2400" dirty="0"/>
              <a:t> to </a:t>
            </a:r>
            <a:r>
              <a:rPr lang="it-IT" sz="2400" dirty="0" err="1"/>
              <a:t>reflect</a:t>
            </a:r>
            <a:r>
              <a:rPr lang="it-IT" sz="2400" dirty="0"/>
              <a:t> the </a:t>
            </a:r>
            <a:r>
              <a:rPr lang="it-IT" sz="2400" dirty="0" err="1"/>
              <a:t>mental</a:t>
            </a:r>
            <a:r>
              <a:rPr lang="it-IT" sz="2400" dirty="0"/>
              <a:t> model of business</a:t>
            </a:r>
            <a:r>
              <a:rPr lang="it-IT" sz="24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The </a:t>
            </a:r>
            <a:r>
              <a:rPr lang="it-IT" sz="2400" dirty="0" err="1"/>
              <a:t>Actor</a:t>
            </a:r>
            <a:r>
              <a:rPr lang="it-IT" sz="2400" dirty="0"/>
              <a:t> model </a:t>
            </a:r>
            <a:r>
              <a:rPr lang="it-IT" sz="2400" dirty="0" err="1"/>
              <a:t>allows</a:t>
            </a:r>
            <a:r>
              <a:rPr lang="it-IT" sz="2400" dirty="0"/>
              <a:t> </a:t>
            </a:r>
            <a:r>
              <a:rPr lang="it-IT" sz="2400" dirty="0" err="1"/>
              <a:t>us</a:t>
            </a:r>
            <a:r>
              <a:rPr lang="it-IT" sz="2400" dirty="0"/>
              <a:t> to </a:t>
            </a:r>
            <a:r>
              <a:rPr lang="it-IT" sz="2400" dirty="0" err="1"/>
              <a:t>intersect</a:t>
            </a:r>
            <a:r>
              <a:rPr lang="it-IT" sz="2400" dirty="0"/>
              <a:t> with the DDD-</a:t>
            </a:r>
            <a:r>
              <a:rPr lang="it-IT" sz="2400" dirty="0" err="1"/>
              <a:t>based</a:t>
            </a:r>
            <a:r>
              <a:rPr lang="it-IT" sz="2400" dirty="0"/>
              <a:t> </a:t>
            </a:r>
            <a:r>
              <a:rPr lang="it-IT" sz="2400" dirty="0" err="1" smtClean="0"/>
              <a:t>approach</a:t>
            </a:r>
            <a:r>
              <a:rPr lang="it-IT" sz="2400" dirty="0" smtClean="0"/>
              <a:t>.</a:t>
            </a:r>
            <a:endParaRPr lang="it-IT" sz="2400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207463" y="931432"/>
            <a:ext cx="8880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Software </a:t>
            </a:r>
            <a:r>
              <a:rPr lang="it-IT" sz="2400" dirty="0" err="1"/>
              <a:t>produces</a:t>
            </a:r>
            <a:r>
              <a:rPr lang="it-IT" sz="2400" dirty="0"/>
              <a:t> business competitive </a:t>
            </a:r>
            <a:r>
              <a:rPr lang="it-IT" sz="2400" dirty="0" err="1"/>
              <a:t>advantage</a:t>
            </a:r>
            <a:r>
              <a:rPr lang="it-IT" sz="2400" dirty="0"/>
              <a:t> (</a:t>
            </a:r>
            <a:r>
              <a:rPr lang="it-IT" sz="2400" i="1" dirty="0" err="1"/>
              <a:t>strategic</a:t>
            </a:r>
            <a:r>
              <a:rPr lang="it-IT" sz="2400" i="1" dirty="0"/>
              <a:t> </a:t>
            </a:r>
            <a:r>
              <a:rPr lang="it-IT" sz="2400" i="1" dirty="0" err="1"/>
              <a:t>results</a:t>
            </a:r>
            <a:r>
              <a:rPr lang="it-IT" sz="2400" dirty="0" smtClean="0"/>
              <a:t>).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64351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38</a:t>
            </a:fld>
            <a:endParaRPr lang="it-IT"/>
          </a:p>
        </p:txBody>
      </p:sp>
      <p:grpSp>
        <p:nvGrpSpPr>
          <p:cNvPr id="9" name="Gruppo 8"/>
          <p:cNvGrpSpPr/>
          <p:nvPr/>
        </p:nvGrpSpPr>
        <p:grpSpPr>
          <a:xfrm>
            <a:off x="525815" y="4095255"/>
            <a:ext cx="7315988" cy="2366928"/>
            <a:chOff x="525815" y="3874421"/>
            <a:chExt cx="7315988" cy="2366928"/>
          </a:xfrm>
        </p:grpSpPr>
        <p:pic>
          <p:nvPicPr>
            <p:cNvPr id="4" name="Picture 4" descr="https://images-na.ssl-images-amazon.com/images/I/5156gHBSxaL._SX379_BO1,204,203,200_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15" y="3874421"/>
              <a:ext cx="1712486" cy="2242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asellaDiTesto 4"/>
            <p:cNvSpPr txBox="1"/>
            <p:nvPr/>
          </p:nvSpPr>
          <p:spPr>
            <a:xfrm>
              <a:off x="2411760" y="4056135"/>
              <a:ext cx="543004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Distributed systems have </a:t>
              </a:r>
              <a:r>
                <a:rPr lang="en-US" sz="1600" dirty="0" smtClean="0"/>
                <a:t>become more </a:t>
              </a:r>
              <a:r>
                <a:rPr lang="en-US" sz="1600" dirty="0"/>
                <a:t>fine-grained in the past 10 years, </a:t>
              </a:r>
              <a:r>
                <a:rPr lang="en-US" sz="1600" dirty="0" smtClean="0"/>
                <a:t> shifting </a:t>
              </a:r>
              <a:r>
                <a:rPr lang="en-US" sz="1600" dirty="0"/>
                <a:t>from code-heavy monolithic </a:t>
              </a:r>
              <a:r>
                <a:rPr lang="en-US" sz="1600" dirty="0" smtClean="0"/>
                <a:t> applications </a:t>
              </a:r>
              <a:r>
                <a:rPr lang="en-US" sz="1600" dirty="0"/>
                <a:t>to smaller, self-contained 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microservices</a:t>
              </a:r>
              <a:r>
                <a:rPr lang="en-US" sz="1600" dirty="0"/>
                <a:t>. </a:t>
              </a:r>
              <a:endParaRPr lang="en-US" sz="1600" dirty="0" smtClean="0"/>
            </a:p>
            <a:p>
              <a:r>
                <a:rPr lang="en-US" sz="1600" dirty="0" smtClean="0"/>
                <a:t>With </a:t>
              </a:r>
              <a:r>
                <a:rPr lang="en-US" sz="1600" dirty="0"/>
                <a:t>lots of examples and practical </a:t>
              </a:r>
              <a:r>
                <a:rPr lang="en-US" sz="1600" dirty="0" smtClean="0"/>
                <a:t> advice</a:t>
              </a:r>
              <a:r>
                <a:rPr lang="en-US" sz="1600" dirty="0"/>
                <a:t>, this book takes a </a:t>
              </a:r>
              <a:r>
                <a:rPr lang="en-US" sz="1600" b="1" dirty="0">
                  <a:solidFill>
                    <a:srgbClr val="0070C0"/>
                  </a:solidFill>
                </a:rPr>
                <a:t>holistic view </a:t>
              </a:r>
              <a:r>
                <a:rPr lang="en-US" sz="1600" b="1" dirty="0" smtClean="0">
                  <a:solidFill>
                    <a:srgbClr val="0070C0"/>
                  </a:solidFill>
                </a:rPr>
                <a:t> </a:t>
              </a:r>
              <a:r>
                <a:rPr lang="en-US" sz="1600" dirty="0" smtClean="0"/>
                <a:t>of </a:t>
              </a:r>
              <a:r>
                <a:rPr lang="en-US" sz="1600" dirty="0"/>
                <a:t>the topics that system architects </a:t>
              </a:r>
              <a:r>
                <a:rPr lang="en-US" sz="1600" dirty="0" smtClean="0"/>
                <a:t> and </a:t>
              </a:r>
              <a:r>
                <a:rPr lang="en-US" sz="1600" dirty="0"/>
                <a:t>administrators must consider </a:t>
              </a:r>
              <a:r>
                <a:rPr lang="en-US" sz="1600" dirty="0" smtClean="0"/>
                <a:t> when </a:t>
              </a:r>
              <a:r>
                <a:rPr lang="en-US" sz="1600" dirty="0"/>
                <a:t>building, managing, </a:t>
              </a:r>
              <a:r>
                <a:rPr lang="en-US" sz="1600" dirty="0" smtClean="0"/>
                <a:t>and </a:t>
              </a:r>
              <a:r>
                <a:rPr lang="en-US" sz="1600" dirty="0"/>
                <a:t>evolving </a:t>
              </a:r>
              <a:r>
                <a:rPr lang="en-US" sz="1600" b="1" dirty="0" err="1">
                  <a:solidFill>
                    <a:srgbClr val="0070C0"/>
                  </a:solidFill>
                </a:rPr>
                <a:t>microservice</a:t>
              </a:r>
              <a:r>
                <a:rPr lang="en-US" sz="1600" b="1" dirty="0">
                  <a:solidFill>
                    <a:srgbClr val="0070C0"/>
                  </a:solidFill>
                </a:rPr>
                <a:t> architectures</a:t>
              </a:r>
              <a:r>
                <a:rPr lang="en-US" sz="1600" dirty="0"/>
                <a:t>.</a:t>
              </a:r>
            </a:p>
          </p:txBody>
        </p:sp>
        <p:sp>
          <p:nvSpPr>
            <p:cNvPr id="6" name="CasellaDiTesto 5"/>
            <p:cNvSpPr txBox="1"/>
            <p:nvPr/>
          </p:nvSpPr>
          <p:spPr>
            <a:xfrm>
              <a:off x="1620838" y="5872017"/>
              <a:ext cx="652743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dirty="0" smtClean="0"/>
                <a:t>2015</a:t>
              </a:r>
              <a:endParaRPr lang="en-US" dirty="0"/>
            </a:p>
          </p:txBody>
        </p:sp>
      </p:grpSp>
      <p:sp>
        <p:nvSpPr>
          <p:cNvPr id="7" name="Rettangolo 6"/>
          <p:cNvSpPr/>
          <p:nvPr/>
        </p:nvSpPr>
        <p:spPr>
          <a:xfrm>
            <a:off x="4788024" y="132607"/>
            <a:ext cx="4148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Microservices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367195" y="980728"/>
            <a:ext cx="856895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Microservices</a:t>
            </a:r>
            <a:r>
              <a:rPr lang="en-US" dirty="0"/>
              <a:t> is a variant of the </a:t>
            </a:r>
            <a:r>
              <a:rPr lang="en-US" dirty="0">
                <a:hlinkClick r:id="rId3" tooltip="Service-oriented architecture"/>
              </a:rPr>
              <a:t>service-oriented architecture</a:t>
            </a:r>
            <a:r>
              <a:rPr lang="en-US" dirty="0"/>
              <a:t> (SOA) architectural style that structures an </a:t>
            </a:r>
            <a:r>
              <a:rPr lang="en-US" dirty="0">
                <a:hlinkClick r:id="rId4" tooltip="Application (computing)"/>
              </a:rPr>
              <a:t>application</a:t>
            </a:r>
            <a:r>
              <a:rPr lang="en-US" dirty="0"/>
              <a:t> as a collection of </a:t>
            </a:r>
            <a:r>
              <a:rPr lang="en-US" dirty="0">
                <a:hlinkClick r:id="rId5" tooltip="Coupling (computer programming)"/>
              </a:rPr>
              <a:t>loosely coupled</a:t>
            </a:r>
            <a:r>
              <a:rPr lang="en-US" dirty="0"/>
              <a:t> </a:t>
            </a:r>
            <a:r>
              <a:rPr lang="en-US" dirty="0" smtClean="0"/>
              <a:t>services: services </a:t>
            </a:r>
            <a:r>
              <a:rPr lang="en-US" dirty="0"/>
              <a:t>should be </a:t>
            </a:r>
            <a:r>
              <a:rPr lang="en-US" dirty="0">
                <a:hlinkClick r:id="rId6" tooltip="Service granularity principle"/>
              </a:rPr>
              <a:t>fine-grained</a:t>
            </a:r>
            <a:r>
              <a:rPr lang="en-US" dirty="0"/>
              <a:t> and the </a:t>
            </a:r>
            <a:r>
              <a:rPr lang="en-US" dirty="0">
                <a:hlinkClick r:id="rId7" tooltip="Protocol (computing)"/>
              </a:rPr>
              <a:t>protocols</a:t>
            </a:r>
            <a:r>
              <a:rPr lang="en-US" dirty="0"/>
              <a:t> should be lightweight.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Microservices</a:t>
            </a:r>
            <a:r>
              <a:rPr lang="it-IT" dirty="0" smtClean="0"/>
              <a:t> </a:t>
            </a:r>
            <a:r>
              <a:rPr lang="it-IT" dirty="0" err="1" smtClean="0"/>
              <a:t>emerged</a:t>
            </a:r>
            <a:r>
              <a:rPr lang="it-IT" dirty="0" smtClean="0"/>
              <a:t> from: </a:t>
            </a:r>
            <a:r>
              <a:rPr lang="it-IT" b="1" dirty="0" smtClean="0">
                <a:solidFill>
                  <a:srgbClr val="C00000"/>
                </a:solidFill>
              </a:rPr>
              <a:t>domain-</a:t>
            </a:r>
            <a:r>
              <a:rPr lang="it-IT" b="1" dirty="0" err="1" smtClean="0">
                <a:solidFill>
                  <a:srgbClr val="C00000"/>
                </a:solidFill>
              </a:rPr>
              <a:t>driven</a:t>
            </a:r>
            <a:r>
              <a:rPr lang="it-IT" b="1" dirty="0" smtClean="0">
                <a:solidFill>
                  <a:srgbClr val="C00000"/>
                </a:solidFill>
              </a:rPr>
              <a:t> design, </a:t>
            </a:r>
            <a:r>
              <a:rPr lang="it-IT" b="1" dirty="0" err="1" smtClean="0">
                <a:solidFill>
                  <a:srgbClr val="C00000"/>
                </a:solidFill>
              </a:rPr>
              <a:t>conitnuos</a:t>
            </a:r>
            <a:r>
              <a:rPr lang="it-IT" b="1" dirty="0" smtClean="0">
                <a:solidFill>
                  <a:srgbClr val="C00000"/>
                </a:solidFill>
              </a:rPr>
              <a:t> delivery, on-demand </a:t>
            </a:r>
            <a:r>
              <a:rPr lang="it-IT" b="1" dirty="0" err="1" smtClean="0">
                <a:solidFill>
                  <a:srgbClr val="C00000"/>
                </a:solidFill>
              </a:rPr>
              <a:t>virtualization</a:t>
            </a:r>
            <a:r>
              <a:rPr lang="it-IT" b="1" dirty="0" smtClean="0">
                <a:solidFill>
                  <a:srgbClr val="C00000"/>
                </a:solidFill>
              </a:rPr>
              <a:t>, </a:t>
            </a:r>
            <a:r>
              <a:rPr lang="it-IT" b="1" dirty="0" err="1" smtClean="0">
                <a:solidFill>
                  <a:srgbClr val="C00000"/>
                </a:solidFill>
              </a:rPr>
              <a:t>infrastructure</a:t>
            </a:r>
            <a:r>
              <a:rPr lang="it-IT" b="1" dirty="0" smtClean="0">
                <a:solidFill>
                  <a:srgbClr val="C00000"/>
                </a:solidFill>
              </a:rPr>
              <a:t> </a:t>
            </a:r>
            <a:r>
              <a:rPr lang="it-IT" b="1" dirty="0" err="1" smtClean="0">
                <a:solidFill>
                  <a:srgbClr val="C00000"/>
                </a:solidFill>
              </a:rPr>
              <a:t>automation</a:t>
            </a:r>
            <a:r>
              <a:rPr lang="it-IT" b="1" dirty="0" smtClean="0">
                <a:solidFill>
                  <a:srgbClr val="C00000"/>
                </a:solidFill>
              </a:rPr>
              <a:t>, small </a:t>
            </a:r>
            <a:r>
              <a:rPr lang="it-IT" b="1" dirty="0" err="1" smtClean="0">
                <a:solidFill>
                  <a:srgbClr val="C00000"/>
                </a:solidFill>
              </a:rPr>
              <a:t>autonomous</a:t>
            </a:r>
            <a:r>
              <a:rPr lang="it-IT" b="1" dirty="0" smtClean="0">
                <a:solidFill>
                  <a:srgbClr val="C00000"/>
                </a:solidFill>
              </a:rPr>
              <a:t> teams, </a:t>
            </a:r>
            <a:r>
              <a:rPr lang="it-IT" b="1" dirty="0" err="1" smtClean="0">
                <a:solidFill>
                  <a:srgbClr val="C00000"/>
                </a:solidFill>
              </a:rPr>
              <a:t>systems</a:t>
            </a:r>
            <a:r>
              <a:rPr lang="it-IT" b="1" dirty="0" smtClean="0">
                <a:solidFill>
                  <a:srgbClr val="C00000"/>
                </a:solidFill>
              </a:rPr>
              <a:t> </a:t>
            </a:r>
            <a:r>
              <a:rPr lang="it-IT" b="1" dirty="0" err="1" smtClean="0">
                <a:solidFill>
                  <a:srgbClr val="C00000"/>
                </a:solidFill>
              </a:rPr>
              <a:t>at</a:t>
            </a:r>
            <a:r>
              <a:rPr lang="it-IT" b="1" dirty="0" smtClean="0">
                <a:solidFill>
                  <a:srgbClr val="C00000"/>
                </a:solidFill>
              </a:rPr>
              <a:t> scale</a:t>
            </a:r>
            <a:r>
              <a:rPr lang="it-IT" dirty="0" smtClean="0"/>
              <a:t>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Microservices</a:t>
            </a:r>
            <a:r>
              <a:rPr lang="it-IT" sz="1600" dirty="0"/>
              <a:t> </a:t>
            </a:r>
            <a:r>
              <a:rPr lang="en-US" sz="1600" dirty="0" smtClean="0"/>
              <a:t>improve</a:t>
            </a:r>
            <a:r>
              <a:rPr lang="en-US" sz="1600" dirty="0"/>
              <a:t> </a:t>
            </a:r>
            <a:r>
              <a:rPr lang="en-US" sz="1600" dirty="0">
                <a:hlinkClick r:id="rId8" tooltip="Modular programming"/>
              </a:rPr>
              <a:t>modularity</a:t>
            </a:r>
            <a:r>
              <a:rPr lang="en-US" sz="1600" dirty="0"/>
              <a:t> and makes the application easier to understand, develop and test. It also parallelizes </a:t>
            </a:r>
            <a:r>
              <a:rPr lang="en-US" sz="1600" dirty="0">
                <a:hlinkClick r:id="rId9" tooltip="Development (software) (page does not exist)"/>
              </a:rPr>
              <a:t>development</a:t>
            </a:r>
            <a:r>
              <a:rPr lang="en-US" sz="1600" dirty="0"/>
              <a:t> by enabling small autonomous teams to develop, </a:t>
            </a:r>
            <a:r>
              <a:rPr lang="en-US" sz="1600" dirty="0">
                <a:hlinkClick r:id="rId10" tooltip="Deployment (software) (page does not exist)"/>
              </a:rPr>
              <a:t>deploy</a:t>
            </a:r>
            <a:r>
              <a:rPr lang="en-US" sz="1600" dirty="0"/>
              <a:t> and scale their respective services </a:t>
            </a:r>
            <a:r>
              <a:rPr lang="en-US" sz="1600" dirty="0" err="1" smtClean="0"/>
              <a:t>independently.It</a:t>
            </a:r>
            <a:r>
              <a:rPr lang="en-US" sz="1600" dirty="0" smtClean="0"/>
              <a:t> </a:t>
            </a:r>
            <a:r>
              <a:rPr lang="en-US" sz="1600" dirty="0"/>
              <a:t>also allows the architecture of an individual service to emerge through </a:t>
            </a:r>
            <a:r>
              <a:rPr lang="en-US" sz="1600" dirty="0" smtClean="0"/>
              <a:t>continuous</a:t>
            </a:r>
            <a:r>
              <a:rPr lang="en-US" sz="1600" dirty="0"/>
              <a:t> </a:t>
            </a:r>
            <a:r>
              <a:rPr lang="en-US" sz="1600" dirty="0" smtClean="0">
                <a:hlinkClick r:id="rId11" tooltip="Refactoring"/>
              </a:rPr>
              <a:t>refactoring</a:t>
            </a:r>
            <a:r>
              <a:rPr lang="en-US" sz="1600" dirty="0" smtClean="0"/>
              <a:t>.</a:t>
            </a:r>
            <a:r>
              <a:rPr lang="en-US" sz="1600" baseline="30000" dirty="0"/>
              <a:t> </a:t>
            </a:r>
            <a:r>
              <a:rPr lang="en-US" sz="1600" dirty="0" err="1" smtClean="0"/>
              <a:t>Microservices</a:t>
            </a:r>
            <a:r>
              <a:rPr lang="en-US" sz="1600" dirty="0" smtClean="0"/>
              <a:t>-based </a:t>
            </a:r>
            <a:r>
              <a:rPr lang="en-US" sz="1600" dirty="0"/>
              <a:t>architectures enable </a:t>
            </a:r>
            <a:r>
              <a:rPr lang="en-US" sz="1600" dirty="0">
                <a:hlinkClick r:id="rId12" tooltip="Continuous delivery"/>
              </a:rPr>
              <a:t>continuous delivery</a:t>
            </a:r>
            <a:r>
              <a:rPr lang="en-US" sz="1600" dirty="0"/>
              <a:t> and deployment.</a:t>
            </a:r>
          </a:p>
        </p:txBody>
      </p:sp>
    </p:spTree>
    <p:extLst>
      <p:ext uri="{BB962C8B-B14F-4D97-AF65-F5344CB8AC3E}">
        <p14:creationId xmlns:p14="http://schemas.microsoft.com/office/powerpoint/2010/main" val="42038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IL SISTEMA BLS </a:t>
            </a:r>
            <a:r>
              <a:rPr lang="it-IT" dirty="0" smtClean="0"/>
              <a:t>(IOT </a:t>
            </a:r>
            <a:r>
              <a:rPr lang="it-IT" dirty="0" err="1" smtClean="0"/>
              <a:t>minimal</a:t>
            </a:r>
            <a:r>
              <a:rPr lang="it-IT" dirty="0" smtClean="0"/>
              <a:t>)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45024"/>
          </a:xfrm>
        </p:spPr>
        <p:txBody>
          <a:bodyPr>
            <a:norm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DOPO</a:t>
            </a:r>
            <a:r>
              <a:rPr lang="it-IT" dirty="0" smtClean="0">
                <a:solidFill>
                  <a:srgbClr val="C00000"/>
                </a:solidFill>
              </a:rPr>
              <a:t> avere costruito il sistema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Cosa è un LED?  Cosa è un BUTTON?</a:t>
            </a:r>
          </a:p>
          <a:p>
            <a:pPr lvl="1"/>
            <a:r>
              <a:rPr lang="it-IT" dirty="0" smtClean="0"/>
              <a:t>Cosa fa il sistema?</a:t>
            </a:r>
          </a:p>
          <a:p>
            <a:pPr lvl="1"/>
            <a:r>
              <a:rPr lang="it-IT" dirty="0" smtClean="0"/>
              <a:t>Come fa un utente a sapere quello che fa?</a:t>
            </a:r>
          </a:p>
          <a:p>
            <a:pPr lvl="1"/>
            <a:endParaRPr lang="it-IT" dirty="0"/>
          </a:p>
          <a:p>
            <a:pPr lvl="1"/>
            <a:r>
              <a:rPr lang="it-IT" dirty="0">
                <a:solidFill>
                  <a:srgbClr val="C00000"/>
                </a:solidFill>
              </a:rPr>
              <a:t>IL PATTERN MVC</a:t>
            </a:r>
          </a:p>
          <a:p>
            <a:pPr lvl="1"/>
            <a:endParaRPr lang="it-IT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39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6016" y="3861048"/>
            <a:ext cx="2418796" cy="199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7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System </a:t>
            </a:r>
            <a:r>
              <a:rPr lang="it-IT" dirty="0" err="1" smtClean="0"/>
              <a:t>architecture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The Internet of Things really means the </a:t>
            </a:r>
            <a:r>
              <a:rPr lang="en-GB" dirty="0">
                <a:solidFill>
                  <a:srgbClr val="C00000"/>
                </a:solidFill>
              </a:rPr>
              <a:t>convergence of information, control and the cyber elements of physical systems</a:t>
            </a:r>
            <a:r>
              <a:rPr lang="en-GB" dirty="0"/>
              <a:t>.</a:t>
            </a:r>
          </a:p>
          <a:p>
            <a:r>
              <a:rPr lang="en-GB" dirty="0" smtClean="0"/>
              <a:t>A </a:t>
            </a:r>
            <a:r>
              <a:rPr lang="en-GB" dirty="0"/>
              <a:t>key characteristic of </a:t>
            </a:r>
            <a:r>
              <a:rPr lang="en-GB" b="1" dirty="0">
                <a:solidFill>
                  <a:srgbClr val="C00000"/>
                </a:solidFill>
              </a:rPr>
              <a:t>Systems Applications </a:t>
            </a:r>
            <a:r>
              <a:rPr lang="en-GB" dirty="0"/>
              <a:t>will be the importance of how their </a:t>
            </a:r>
            <a:r>
              <a:rPr lang="en-GB" dirty="0" smtClean="0"/>
              <a:t>basic functions </a:t>
            </a:r>
            <a:r>
              <a:rPr lang="en-GB" dirty="0"/>
              <a:t>can be combined to provide </a:t>
            </a:r>
            <a:r>
              <a:rPr lang="en-GB" dirty="0">
                <a:solidFill>
                  <a:srgbClr val="C00000"/>
                </a:solidFill>
              </a:rPr>
              <a:t>vertically focused solutions </a:t>
            </a:r>
            <a:r>
              <a:rPr lang="en-GB" dirty="0"/>
              <a:t>- the bulk </a:t>
            </a:r>
            <a:r>
              <a:rPr lang="en-GB" dirty="0" smtClean="0"/>
              <a:t>of which </a:t>
            </a:r>
            <a:r>
              <a:rPr lang="en-GB" dirty="0"/>
              <a:t>will increasingly be delivered as a managed or value-added service</a:t>
            </a:r>
            <a:r>
              <a:rPr lang="en-GB" dirty="0" smtClean="0"/>
              <a:t>.</a:t>
            </a:r>
          </a:p>
          <a:p>
            <a:r>
              <a:rPr lang="en-GB" dirty="0" smtClean="0"/>
              <a:t>Some </a:t>
            </a:r>
            <a:r>
              <a:rPr lang="en-GB" dirty="0"/>
              <a:t>basic </a:t>
            </a:r>
            <a:r>
              <a:rPr lang="en-GB" dirty="0">
                <a:solidFill>
                  <a:srgbClr val="C00000"/>
                </a:solidFill>
              </a:rPr>
              <a:t>design </a:t>
            </a:r>
            <a:r>
              <a:rPr lang="en-GB" dirty="0" smtClean="0">
                <a:solidFill>
                  <a:srgbClr val="C00000"/>
                </a:solidFill>
              </a:rPr>
              <a:t>principles </a:t>
            </a:r>
            <a:r>
              <a:rPr lang="en-GB" dirty="0" smtClean="0"/>
              <a:t>must </a:t>
            </a:r>
            <a:r>
              <a:rPr lang="en-GB" dirty="0"/>
              <a:t>be put in place to guide the growth of a vast, distributed technological </a:t>
            </a:r>
            <a:r>
              <a:rPr lang="en-GB" b="1" dirty="0" smtClean="0">
                <a:solidFill>
                  <a:srgbClr val="C00000"/>
                </a:solidFill>
              </a:rPr>
              <a:t>organism</a:t>
            </a:r>
            <a:r>
              <a:rPr lang="en-GB" dirty="0" smtClean="0"/>
              <a:t> that </a:t>
            </a:r>
            <a:r>
              <a:rPr lang="en-GB" dirty="0"/>
              <a:t>must remain organized as it evolves according to a logic all its own. It demands </a:t>
            </a:r>
            <a:r>
              <a:rPr lang="en-GB" dirty="0" smtClean="0"/>
              <a:t>that we </a:t>
            </a:r>
            <a:r>
              <a:rPr lang="en-GB" dirty="0"/>
              <a:t>design not only devices and networks but also information itself in ways not </a:t>
            </a:r>
            <a:r>
              <a:rPr lang="en-GB" dirty="0" smtClean="0"/>
              <a:t>addressed by </a:t>
            </a:r>
            <a:r>
              <a:rPr lang="en-GB" dirty="0"/>
              <a:t>current IT.</a:t>
            </a:r>
          </a:p>
          <a:p>
            <a:r>
              <a:rPr lang="en-GB" dirty="0" smtClean="0"/>
              <a:t>It </a:t>
            </a:r>
            <a:r>
              <a:rPr lang="en-GB" dirty="0"/>
              <a:t>will not be feasible to reinvent the underlying infrastructure for each </a:t>
            </a:r>
            <a:r>
              <a:rPr lang="en-GB" dirty="0" smtClean="0"/>
              <a:t>new application.</a:t>
            </a:r>
            <a:r>
              <a:rPr lang="en-GB" dirty="0"/>
              <a:t> Instead, these applications need to integrate easily with an appropriate networking </a:t>
            </a:r>
            <a:r>
              <a:rPr lang="en-GB" dirty="0" smtClean="0"/>
              <a:t>and data </a:t>
            </a:r>
            <a:r>
              <a:rPr lang="en-GB" dirty="0"/>
              <a:t>management foundation.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37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Il pattern MVC</a:t>
            </a:r>
            <a:endParaRPr lang="en-GB" dirty="0"/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Una guida per molte soluzioni vincenti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8721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41</a:t>
            </a:fld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6948264" y="0"/>
            <a:ext cx="15552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MVC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23059" y="810945"/>
            <a:ext cx="90209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Model-</a:t>
            </a:r>
            <a:r>
              <a:rPr lang="en-US" b="1" dirty="0" err="1">
                <a:solidFill>
                  <a:srgbClr val="C00000"/>
                </a:solidFill>
              </a:rPr>
              <a:t>VIew</a:t>
            </a:r>
            <a:r>
              <a:rPr lang="en-US" b="1" dirty="0">
                <a:solidFill>
                  <a:srgbClr val="C00000"/>
                </a:solidFill>
              </a:rPr>
              <a:t>-Controller macro pattern </a:t>
            </a:r>
            <a:r>
              <a:rPr lang="en-US" dirty="0"/>
              <a:t>provides a framework for the structured division of responsibility between people and software in </a:t>
            </a:r>
            <a:r>
              <a:rPr lang="en-US" dirty="0" err="1"/>
              <a:t>IoT</a:t>
            </a:r>
            <a:r>
              <a:rPr lang="en-US" dirty="0"/>
              <a:t> applications. It also provides a framework for high level interoperability between data sources, control elements, and UI elements.</a:t>
            </a:r>
          </a:p>
        </p:txBody>
      </p:sp>
      <p:pic>
        <p:nvPicPr>
          <p:cNvPr id="11" name="Picture 2" descr="https://lh4.googleusercontent.com/8vy57G6WJYC5sC24qI2Lfo-5vI18V5PCJibygU_xtwO3hezI8IP1jWpEQW4LBrAtsM6reFeiB2C22af2L3MG_u2Y2WbFY4LRcoFnzQFO-PuTCw9XAIt3PwF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59" y="1916832"/>
            <a:ext cx="5128679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/>
          <p:cNvSpPr/>
          <p:nvPr/>
        </p:nvSpPr>
        <p:spPr>
          <a:xfrm>
            <a:off x="5278743" y="2564904"/>
            <a:ext cx="374441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</a:t>
            </a:r>
            <a:r>
              <a:rPr lang="en-US" b="1" dirty="0" smtClean="0">
                <a:solidFill>
                  <a:srgbClr val="C00000"/>
                </a:solidFill>
              </a:rPr>
              <a:t> Model</a:t>
            </a:r>
            <a:r>
              <a:rPr lang="en-US" dirty="0" smtClean="0"/>
              <a:t> </a:t>
            </a:r>
            <a:r>
              <a:rPr lang="en-US" dirty="0"/>
              <a:t>is a representation or an </a:t>
            </a:r>
            <a:r>
              <a:rPr lang="en-US" dirty="0">
                <a:solidFill>
                  <a:srgbClr val="FF0000"/>
                </a:solidFill>
              </a:rPr>
              <a:t>abstraction</a:t>
            </a:r>
            <a:r>
              <a:rPr lang="en-US" dirty="0"/>
              <a:t> of the physical things and their attributes, which </a:t>
            </a:r>
            <a:r>
              <a:rPr lang="en-US" i="1" dirty="0"/>
              <a:t>informs</a:t>
            </a:r>
            <a:r>
              <a:rPr lang="en-US" dirty="0"/>
              <a:t> a Controller.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>
                <a:solidFill>
                  <a:srgbClr val="C00000"/>
                </a:solidFill>
              </a:rPr>
              <a:t>Controller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</a:t>
            </a:r>
            <a:r>
              <a:rPr lang="en-US" dirty="0" smtClean="0"/>
              <a:t> software </a:t>
            </a:r>
            <a:r>
              <a:rPr lang="en-US" dirty="0"/>
              <a:t>which makes </a:t>
            </a:r>
            <a:r>
              <a:rPr lang="en-US" i="1" dirty="0"/>
              <a:t>actuation</a:t>
            </a:r>
            <a:r>
              <a:rPr lang="en-US" dirty="0"/>
              <a:t> decisions based on the information, and sends actuation commands to the thing using it’s modeled affordances. </a:t>
            </a:r>
            <a:endParaRPr lang="en-US" dirty="0" smtClean="0"/>
          </a:p>
          <a:p>
            <a:r>
              <a:rPr lang="en-US" b="1" i="1" dirty="0" smtClean="0"/>
              <a:t>The </a:t>
            </a:r>
            <a:r>
              <a:rPr lang="en-US" b="1" i="1" dirty="0"/>
              <a:t>software goal is to maintain a desired state of the thing through it’s model.</a:t>
            </a:r>
          </a:p>
        </p:txBody>
      </p:sp>
    </p:spTree>
    <p:extLst>
      <p:ext uri="{BB962C8B-B14F-4D97-AF65-F5344CB8AC3E}">
        <p14:creationId xmlns:p14="http://schemas.microsoft.com/office/powerpoint/2010/main" val="130724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SISTEMI: una visione ‘olistica’</a:t>
            </a:r>
            <a:endParaRPr lang="en-GB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88840"/>
          </a:xfrm>
        </p:spPr>
        <p:txBody>
          <a:bodyPr>
            <a:normAutofit/>
          </a:bodyPr>
          <a:lstStyle/>
          <a:p>
            <a:r>
              <a:rPr lang="it-IT" dirty="0" smtClean="0"/>
              <a:t>VISTE DI UN SISTEMA</a:t>
            </a:r>
          </a:p>
          <a:p>
            <a:pPr lvl="1"/>
            <a:r>
              <a:rPr lang="it-IT" dirty="0" smtClean="0"/>
              <a:t>Dal di fuori (cosa fa)</a:t>
            </a:r>
          </a:p>
          <a:p>
            <a:pPr lvl="1"/>
            <a:r>
              <a:rPr lang="it-IT" dirty="0" smtClean="0"/>
              <a:t>Dal di dentro (come è fatto)</a:t>
            </a:r>
          </a:p>
          <a:p>
            <a:r>
              <a:rPr lang="it-IT" dirty="0"/>
              <a:t>ARCHITETTURA ESAGONALE</a:t>
            </a:r>
          </a:p>
          <a:p>
            <a:pPr lvl="1"/>
            <a:endParaRPr lang="it-IT" dirty="0" smtClean="0"/>
          </a:p>
          <a:p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42</a:t>
            </a:fld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539552" y="3717032"/>
            <a:ext cx="41044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connection between the </a:t>
            </a:r>
            <a:r>
              <a:rPr lang="en-GB" i="1" dirty="0"/>
              <a:t>inside </a:t>
            </a:r>
            <a:r>
              <a:rPr lang="en-GB" dirty="0"/>
              <a:t>and the </a:t>
            </a:r>
            <a:r>
              <a:rPr lang="en-GB" i="1" dirty="0"/>
              <a:t>outside </a:t>
            </a:r>
            <a:r>
              <a:rPr lang="en-GB" dirty="0"/>
              <a:t>part of the system is realized via abstractions called </a:t>
            </a:r>
            <a:r>
              <a:rPr lang="en-GB" i="1" dirty="0"/>
              <a:t>ports</a:t>
            </a:r>
            <a:r>
              <a:rPr lang="en-GB" dirty="0"/>
              <a:t> and their implementation counterparts called </a:t>
            </a:r>
            <a:r>
              <a:rPr lang="en-GB" i="1" dirty="0"/>
              <a:t>adapters</a:t>
            </a:r>
            <a:r>
              <a:rPr lang="en-GB" dirty="0"/>
              <a:t>.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068960"/>
            <a:ext cx="3196024" cy="31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26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Hexagonal Architecture</a:t>
            </a:r>
            <a:br>
              <a:rPr lang="en-GB" b="1" dirty="0"/>
            </a:br>
            <a:r>
              <a:rPr lang="en-GB" b="1" dirty="0" smtClean="0"/>
              <a:t>(</a:t>
            </a:r>
            <a:r>
              <a:rPr lang="it-IT" dirty="0" smtClean="0"/>
              <a:t>Port-Adapter)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Alistair Cockburn</a:t>
            </a:r>
            <a:endParaRPr lang="en-GB" dirty="0" smtClean="0"/>
          </a:p>
          <a:p>
            <a:r>
              <a:rPr lang="en-GB" dirty="0" smtClean="0"/>
              <a:t>Allow </a:t>
            </a:r>
            <a:r>
              <a:rPr lang="en-GB" dirty="0"/>
              <a:t>an application to </a:t>
            </a:r>
            <a:r>
              <a:rPr lang="en-GB" dirty="0">
                <a:solidFill>
                  <a:srgbClr val="0070C0"/>
                </a:solidFill>
              </a:rPr>
              <a:t>equally be driven </a:t>
            </a:r>
            <a:r>
              <a:rPr lang="en-GB" dirty="0"/>
              <a:t>by users, programs, automated test or batch scripts, and to be developed and tested in isolation from its eventual run-time devices and databases. </a:t>
            </a:r>
            <a:endParaRPr lang="en-GB" dirty="0" smtClean="0"/>
          </a:p>
          <a:p>
            <a:r>
              <a:rPr lang="en-GB" dirty="0" smtClean="0"/>
              <a:t>As </a:t>
            </a:r>
            <a:r>
              <a:rPr lang="en-GB" dirty="0"/>
              <a:t>events arrive from the outside world at a port, a technology-specific adapter converts it into a usable procedure call or message and passes it to the application. </a:t>
            </a:r>
            <a:r>
              <a:rPr lang="en-GB" dirty="0" smtClean="0"/>
              <a:t>The </a:t>
            </a:r>
            <a:r>
              <a:rPr lang="en-GB" dirty="0"/>
              <a:t>application is </a:t>
            </a:r>
            <a:r>
              <a:rPr lang="en-GB" dirty="0">
                <a:solidFill>
                  <a:srgbClr val="0070C0"/>
                </a:solidFill>
              </a:rPr>
              <a:t>blissfully ignorant of the nature of the input device</a:t>
            </a:r>
            <a:r>
              <a:rPr lang="en-GB" dirty="0"/>
              <a:t>. </a:t>
            </a:r>
            <a:endParaRPr lang="en-GB" dirty="0" smtClean="0"/>
          </a:p>
          <a:p>
            <a:r>
              <a:rPr lang="en-GB" dirty="0" smtClean="0"/>
              <a:t>When </a:t>
            </a:r>
            <a:r>
              <a:rPr lang="en-GB" dirty="0"/>
              <a:t>the application has something to send out, it </a:t>
            </a:r>
            <a:r>
              <a:rPr lang="en-GB" dirty="0">
                <a:solidFill>
                  <a:srgbClr val="0070C0"/>
                </a:solidFill>
              </a:rPr>
              <a:t>sends it out through a port to an adapter</a:t>
            </a:r>
            <a:r>
              <a:rPr lang="en-GB" dirty="0"/>
              <a:t>, which creates the appropriate signals needed by the receiving technology (human or automated). </a:t>
            </a:r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/>
              <a:t>application has a semantically sound interaction with the adapters on all sides of it, </a:t>
            </a:r>
            <a:r>
              <a:rPr lang="en-GB" dirty="0">
                <a:solidFill>
                  <a:srgbClr val="0070C0"/>
                </a:solidFill>
              </a:rPr>
              <a:t>without actually knowing the nature of the things on the other side of the adapters</a:t>
            </a:r>
            <a:r>
              <a:rPr lang="en-GB" dirty="0"/>
              <a:t>.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43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536" y="188640"/>
            <a:ext cx="1544607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0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44</a:t>
            </a:fld>
            <a:endParaRPr lang="it-IT"/>
          </a:p>
        </p:txBody>
      </p:sp>
      <p:grpSp>
        <p:nvGrpSpPr>
          <p:cNvPr id="6" name="Gruppo 5"/>
          <p:cNvGrpSpPr/>
          <p:nvPr/>
        </p:nvGrpSpPr>
        <p:grpSpPr>
          <a:xfrm>
            <a:off x="81014" y="486217"/>
            <a:ext cx="2579134" cy="369332"/>
            <a:chOff x="179512" y="4143605"/>
            <a:chExt cx="2579134" cy="369332"/>
          </a:xfrm>
        </p:grpSpPr>
        <p:sp>
          <p:nvSpPr>
            <p:cNvPr id="7" name="CasellaDiTesto 6"/>
            <p:cNvSpPr txBox="1"/>
            <p:nvPr/>
          </p:nvSpPr>
          <p:spPr>
            <a:xfrm>
              <a:off x="179512" y="4143605"/>
              <a:ext cx="1589794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dirty="0" smtClean="0"/>
                <a:t>Domain </a:t>
              </a:r>
              <a:r>
                <a:rPr lang="it-IT" dirty="0" err="1" smtClean="0"/>
                <a:t>events</a:t>
              </a:r>
              <a:endParaRPr lang="en-US" dirty="0"/>
            </a:p>
          </p:txBody>
        </p:sp>
        <p:grpSp>
          <p:nvGrpSpPr>
            <p:cNvPr id="8" name="Gruppo 7"/>
            <p:cNvGrpSpPr/>
            <p:nvPr/>
          </p:nvGrpSpPr>
          <p:grpSpPr>
            <a:xfrm flipH="1">
              <a:off x="1969822" y="4240837"/>
              <a:ext cx="788824" cy="272100"/>
              <a:chOff x="5133975" y="5295900"/>
              <a:chExt cx="342900" cy="238125"/>
            </a:xfrm>
          </p:grpSpPr>
          <p:sp>
            <p:nvSpPr>
              <p:cNvPr id="9" name="Figura a mano libera 8"/>
              <p:cNvSpPr/>
              <p:nvPr/>
            </p:nvSpPr>
            <p:spPr>
              <a:xfrm>
                <a:off x="5133975" y="5295900"/>
                <a:ext cx="342900" cy="238125"/>
              </a:xfrm>
              <a:custGeom>
                <a:avLst/>
                <a:gdLst>
                  <a:gd name="connsiteX0" fmla="*/ 0 w 342900"/>
                  <a:gd name="connsiteY0" fmla="*/ 142875 h 238125"/>
                  <a:gd name="connsiteX1" fmla="*/ 28575 w 342900"/>
                  <a:gd name="connsiteY1" fmla="*/ 38100 h 238125"/>
                  <a:gd name="connsiteX2" fmla="*/ 47625 w 342900"/>
                  <a:gd name="connsiteY2" fmla="*/ 9525 h 238125"/>
                  <a:gd name="connsiteX3" fmla="*/ 76200 w 342900"/>
                  <a:gd name="connsiteY3" fmla="*/ 0 h 238125"/>
                  <a:gd name="connsiteX4" fmla="*/ 104775 w 342900"/>
                  <a:gd name="connsiteY4" fmla="*/ 9525 h 238125"/>
                  <a:gd name="connsiteX5" fmla="*/ 142875 w 342900"/>
                  <a:gd name="connsiteY5" fmla="*/ 95250 h 238125"/>
                  <a:gd name="connsiteX6" fmla="*/ 161925 w 342900"/>
                  <a:gd name="connsiteY6" fmla="*/ 152400 h 238125"/>
                  <a:gd name="connsiteX7" fmla="*/ 171450 w 342900"/>
                  <a:gd name="connsiteY7" fmla="*/ 180975 h 238125"/>
                  <a:gd name="connsiteX8" fmla="*/ 209550 w 342900"/>
                  <a:gd name="connsiteY8" fmla="*/ 238125 h 238125"/>
                  <a:gd name="connsiteX9" fmla="*/ 238125 w 342900"/>
                  <a:gd name="connsiteY9" fmla="*/ 180975 h 238125"/>
                  <a:gd name="connsiteX10" fmla="*/ 266700 w 342900"/>
                  <a:gd name="connsiteY10" fmla="*/ 104775 h 238125"/>
                  <a:gd name="connsiteX11" fmla="*/ 342900 w 342900"/>
                  <a:gd name="connsiteY11" fmla="*/ 85725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2900" h="238125">
                    <a:moveTo>
                      <a:pt x="0" y="142875"/>
                    </a:moveTo>
                    <a:cubicBezTo>
                      <a:pt x="5112" y="117315"/>
                      <a:pt x="14764" y="58817"/>
                      <a:pt x="28575" y="38100"/>
                    </a:cubicBezTo>
                    <a:cubicBezTo>
                      <a:pt x="34925" y="28575"/>
                      <a:pt x="38686" y="16676"/>
                      <a:pt x="47625" y="9525"/>
                    </a:cubicBezTo>
                    <a:cubicBezTo>
                      <a:pt x="55465" y="3253"/>
                      <a:pt x="66675" y="3175"/>
                      <a:pt x="76200" y="0"/>
                    </a:cubicBezTo>
                    <a:cubicBezTo>
                      <a:pt x="85725" y="3175"/>
                      <a:pt x="96935" y="3253"/>
                      <a:pt x="104775" y="9525"/>
                    </a:cubicBezTo>
                    <a:cubicBezTo>
                      <a:pt x="125358" y="25992"/>
                      <a:pt x="137054" y="77787"/>
                      <a:pt x="142875" y="95250"/>
                    </a:cubicBezTo>
                    <a:lnTo>
                      <a:pt x="161925" y="152400"/>
                    </a:lnTo>
                    <a:cubicBezTo>
                      <a:pt x="165100" y="161925"/>
                      <a:pt x="169481" y="171130"/>
                      <a:pt x="171450" y="180975"/>
                    </a:cubicBezTo>
                    <a:cubicBezTo>
                      <a:pt x="182944" y="238445"/>
                      <a:pt x="165616" y="223480"/>
                      <a:pt x="209550" y="238125"/>
                    </a:cubicBezTo>
                    <a:cubicBezTo>
                      <a:pt x="228174" y="210189"/>
                      <a:pt x="230238" y="212523"/>
                      <a:pt x="238125" y="180975"/>
                    </a:cubicBezTo>
                    <a:cubicBezTo>
                      <a:pt x="243105" y="161054"/>
                      <a:pt x="243471" y="119293"/>
                      <a:pt x="266700" y="104775"/>
                    </a:cubicBezTo>
                    <a:cubicBezTo>
                      <a:pt x="300393" y="83717"/>
                      <a:pt x="313092" y="85725"/>
                      <a:pt x="342900" y="8572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" name="Figura a mano libera 9"/>
              <p:cNvSpPr/>
              <p:nvPr/>
            </p:nvSpPr>
            <p:spPr>
              <a:xfrm>
                <a:off x="5400675" y="5353050"/>
                <a:ext cx="66675" cy="38100"/>
              </a:xfrm>
              <a:custGeom>
                <a:avLst/>
                <a:gdLst>
                  <a:gd name="connsiteX0" fmla="*/ 66675 w 66675"/>
                  <a:gd name="connsiteY0" fmla="*/ 38100 h 38100"/>
                  <a:gd name="connsiteX1" fmla="*/ 0 w 66675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38100">
                    <a:moveTo>
                      <a:pt x="66675" y="38100"/>
                    </a:moveTo>
                    <a:cubicBezTo>
                      <a:pt x="12962" y="5872"/>
                      <a:pt x="35609" y="17804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" name="Figura a mano libera 10"/>
              <p:cNvSpPr/>
              <p:nvPr/>
            </p:nvSpPr>
            <p:spPr>
              <a:xfrm>
                <a:off x="5419725" y="5381625"/>
                <a:ext cx="47625" cy="57150"/>
              </a:xfrm>
              <a:custGeom>
                <a:avLst/>
                <a:gdLst>
                  <a:gd name="connsiteX0" fmla="*/ 47625 w 47625"/>
                  <a:gd name="connsiteY0" fmla="*/ 0 h 57150"/>
                  <a:gd name="connsiteX1" fmla="*/ 0 w 47625"/>
                  <a:gd name="connsiteY1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625" h="57150">
                    <a:moveTo>
                      <a:pt x="47625" y="0"/>
                    </a:moveTo>
                    <a:cubicBezTo>
                      <a:pt x="15397" y="53713"/>
                      <a:pt x="35609" y="39346"/>
                      <a:pt x="0" y="5715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2" name="Gruppo 11"/>
          <p:cNvGrpSpPr/>
          <p:nvPr/>
        </p:nvGrpSpPr>
        <p:grpSpPr>
          <a:xfrm>
            <a:off x="387474" y="836712"/>
            <a:ext cx="8636350" cy="2549831"/>
            <a:chOff x="189637" y="4056171"/>
            <a:chExt cx="8636350" cy="2549831"/>
          </a:xfrm>
        </p:grpSpPr>
        <p:grpSp>
          <p:nvGrpSpPr>
            <p:cNvPr id="13" name="Gruppo 12"/>
            <p:cNvGrpSpPr/>
            <p:nvPr/>
          </p:nvGrpSpPr>
          <p:grpSpPr>
            <a:xfrm>
              <a:off x="1124977" y="4639630"/>
              <a:ext cx="6886778" cy="1667062"/>
              <a:chOff x="717275" y="1078923"/>
              <a:chExt cx="6886778" cy="1667062"/>
            </a:xfrm>
          </p:grpSpPr>
          <p:cxnSp>
            <p:nvCxnSpPr>
              <p:cNvPr id="27" name="Connettore 1 26"/>
              <p:cNvCxnSpPr>
                <a:stCxn id="28" idx="3"/>
                <a:endCxn id="31" idx="1"/>
              </p:cNvCxnSpPr>
              <p:nvPr/>
            </p:nvCxnSpPr>
            <p:spPr>
              <a:xfrm>
                <a:off x="1714664" y="1402089"/>
                <a:ext cx="454722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CasellaDiTesto 27"/>
              <p:cNvSpPr txBox="1"/>
              <p:nvPr/>
            </p:nvSpPr>
            <p:spPr>
              <a:xfrm>
                <a:off x="717275" y="1078923"/>
                <a:ext cx="997389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Input</a:t>
                </a:r>
              </a:p>
              <a:p>
                <a:r>
                  <a:rPr lang="it-IT" dirty="0" err="1" smtClean="0"/>
                  <a:t>handling</a:t>
                </a:r>
                <a:endParaRPr lang="en-US" dirty="0"/>
              </a:p>
            </p:txBody>
          </p:sp>
          <p:sp>
            <p:nvSpPr>
              <p:cNvPr id="29" name="CasellaDiTesto 28"/>
              <p:cNvSpPr txBox="1"/>
              <p:nvPr/>
            </p:nvSpPr>
            <p:spPr>
              <a:xfrm>
                <a:off x="2032390" y="1102225"/>
                <a:ext cx="1245021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Application</a:t>
                </a:r>
              </a:p>
              <a:p>
                <a:r>
                  <a:rPr lang="it-IT" dirty="0" smtClean="0"/>
                  <a:t>service</a:t>
                </a:r>
                <a:endParaRPr lang="en-US" dirty="0"/>
              </a:p>
            </p:txBody>
          </p:sp>
          <p:sp>
            <p:nvSpPr>
              <p:cNvPr id="30" name="CasellaDiTesto 29"/>
              <p:cNvSpPr txBox="1"/>
              <p:nvPr/>
            </p:nvSpPr>
            <p:spPr>
              <a:xfrm>
                <a:off x="4101651" y="1112739"/>
                <a:ext cx="918841" cy="64633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Domain</a:t>
                </a:r>
              </a:p>
              <a:p>
                <a:r>
                  <a:rPr lang="it-IT" dirty="0" smtClean="0"/>
                  <a:t>model</a:t>
                </a:r>
                <a:endParaRPr lang="en-US" dirty="0"/>
              </a:p>
            </p:txBody>
          </p:sp>
          <p:sp>
            <p:nvSpPr>
              <p:cNvPr id="31" name="CasellaDiTesto 30"/>
              <p:cNvSpPr txBox="1"/>
              <p:nvPr/>
            </p:nvSpPr>
            <p:spPr>
              <a:xfrm>
                <a:off x="6261891" y="1078923"/>
                <a:ext cx="91852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Output</a:t>
                </a:r>
              </a:p>
              <a:p>
                <a:r>
                  <a:rPr lang="it-IT" dirty="0" err="1" smtClean="0"/>
                  <a:t>adapter</a:t>
                </a:r>
                <a:endParaRPr lang="en-US" dirty="0"/>
              </a:p>
            </p:txBody>
          </p:sp>
          <p:sp>
            <p:nvSpPr>
              <p:cNvPr id="32" name="CasellaDiTesto 31"/>
              <p:cNvSpPr txBox="1"/>
              <p:nvPr/>
            </p:nvSpPr>
            <p:spPr>
              <a:xfrm>
                <a:off x="727213" y="1778901"/>
                <a:ext cx="939681" cy="6463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Security</a:t>
                </a:r>
              </a:p>
              <a:p>
                <a:r>
                  <a:rPr lang="it-IT" dirty="0" smtClean="0"/>
                  <a:t>GUI</a:t>
                </a:r>
              </a:p>
            </p:txBody>
          </p:sp>
          <p:sp>
            <p:nvSpPr>
              <p:cNvPr id="33" name="CasellaDiTesto 32"/>
              <p:cNvSpPr txBox="1"/>
              <p:nvPr/>
            </p:nvSpPr>
            <p:spPr>
              <a:xfrm>
                <a:off x="2013419" y="1781647"/>
                <a:ext cx="1831399" cy="92333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Security</a:t>
                </a:r>
              </a:p>
              <a:p>
                <a:r>
                  <a:rPr lang="it-IT" dirty="0" err="1" smtClean="0"/>
                  <a:t>Transactions</a:t>
                </a:r>
                <a:endParaRPr lang="it-IT" dirty="0" smtClean="0"/>
              </a:p>
              <a:p>
                <a:r>
                  <a:rPr lang="it-IT" dirty="0" smtClean="0"/>
                  <a:t>Task </a:t>
                </a:r>
                <a:r>
                  <a:rPr lang="it-IT" dirty="0" err="1" smtClean="0"/>
                  <a:t>coordination</a:t>
                </a:r>
                <a:endParaRPr lang="it-IT" dirty="0" smtClean="0"/>
              </a:p>
            </p:txBody>
          </p:sp>
          <p:sp>
            <p:nvSpPr>
              <p:cNvPr id="34" name="CasellaDiTesto 33"/>
              <p:cNvSpPr txBox="1"/>
              <p:nvPr/>
            </p:nvSpPr>
            <p:spPr>
              <a:xfrm>
                <a:off x="4101651" y="1822655"/>
                <a:ext cx="1589794" cy="92333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err="1" smtClean="0"/>
                  <a:t>Entities</a:t>
                </a:r>
                <a:endParaRPr lang="it-IT" dirty="0" smtClean="0"/>
              </a:p>
              <a:p>
                <a:r>
                  <a:rPr lang="it-IT" dirty="0" smtClean="0"/>
                  <a:t>Business </a:t>
                </a:r>
                <a:r>
                  <a:rPr lang="it-IT" dirty="0" err="1" smtClean="0"/>
                  <a:t>Logic</a:t>
                </a:r>
                <a:endParaRPr lang="it-IT" dirty="0" smtClean="0"/>
              </a:p>
              <a:p>
                <a:r>
                  <a:rPr lang="it-IT" dirty="0" smtClean="0"/>
                  <a:t>Domain </a:t>
                </a:r>
                <a:r>
                  <a:rPr lang="it-IT" dirty="0" err="1" smtClean="0"/>
                  <a:t>events</a:t>
                </a:r>
                <a:endParaRPr lang="it-IT" dirty="0" smtClean="0"/>
              </a:p>
            </p:txBody>
          </p:sp>
          <p:sp>
            <p:nvSpPr>
              <p:cNvPr id="35" name="CasellaDiTesto 34"/>
              <p:cNvSpPr txBox="1"/>
              <p:nvPr/>
            </p:nvSpPr>
            <p:spPr>
              <a:xfrm>
                <a:off x="6261891" y="1781712"/>
                <a:ext cx="1342162" cy="92333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err="1" smtClean="0"/>
                  <a:t>Repositories</a:t>
                </a:r>
                <a:endParaRPr lang="it-IT" dirty="0" smtClean="0"/>
              </a:p>
              <a:p>
                <a:r>
                  <a:rPr lang="it-IT" dirty="0" err="1" smtClean="0"/>
                  <a:t>Documents</a:t>
                </a:r>
                <a:endParaRPr lang="it-IT" dirty="0" smtClean="0"/>
              </a:p>
              <a:p>
                <a:r>
                  <a:rPr lang="it-IT" dirty="0" smtClean="0"/>
                  <a:t>Cache</a:t>
                </a:r>
              </a:p>
            </p:txBody>
          </p:sp>
        </p:grpSp>
        <p:pic>
          <p:nvPicPr>
            <p:cNvPr id="14" name="Picture 2" descr="Risultati immagini per world pictur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21" y="4676635"/>
              <a:ext cx="742708" cy="618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uppo 14"/>
            <p:cNvGrpSpPr/>
            <p:nvPr/>
          </p:nvGrpSpPr>
          <p:grpSpPr>
            <a:xfrm flipH="1">
              <a:off x="6012160" y="6333902"/>
              <a:ext cx="788824" cy="272100"/>
              <a:chOff x="5133975" y="5295900"/>
              <a:chExt cx="342900" cy="238125"/>
            </a:xfrm>
          </p:grpSpPr>
          <p:sp>
            <p:nvSpPr>
              <p:cNvPr id="24" name="Figura a mano libera 23"/>
              <p:cNvSpPr/>
              <p:nvPr/>
            </p:nvSpPr>
            <p:spPr>
              <a:xfrm>
                <a:off x="5133975" y="5295900"/>
                <a:ext cx="342900" cy="238125"/>
              </a:xfrm>
              <a:custGeom>
                <a:avLst/>
                <a:gdLst>
                  <a:gd name="connsiteX0" fmla="*/ 0 w 342900"/>
                  <a:gd name="connsiteY0" fmla="*/ 142875 h 238125"/>
                  <a:gd name="connsiteX1" fmla="*/ 28575 w 342900"/>
                  <a:gd name="connsiteY1" fmla="*/ 38100 h 238125"/>
                  <a:gd name="connsiteX2" fmla="*/ 47625 w 342900"/>
                  <a:gd name="connsiteY2" fmla="*/ 9525 h 238125"/>
                  <a:gd name="connsiteX3" fmla="*/ 76200 w 342900"/>
                  <a:gd name="connsiteY3" fmla="*/ 0 h 238125"/>
                  <a:gd name="connsiteX4" fmla="*/ 104775 w 342900"/>
                  <a:gd name="connsiteY4" fmla="*/ 9525 h 238125"/>
                  <a:gd name="connsiteX5" fmla="*/ 142875 w 342900"/>
                  <a:gd name="connsiteY5" fmla="*/ 95250 h 238125"/>
                  <a:gd name="connsiteX6" fmla="*/ 161925 w 342900"/>
                  <a:gd name="connsiteY6" fmla="*/ 152400 h 238125"/>
                  <a:gd name="connsiteX7" fmla="*/ 171450 w 342900"/>
                  <a:gd name="connsiteY7" fmla="*/ 180975 h 238125"/>
                  <a:gd name="connsiteX8" fmla="*/ 209550 w 342900"/>
                  <a:gd name="connsiteY8" fmla="*/ 238125 h 238125"/>
                  <a:gd name="connsiteX9" fmla="*/ 238125 w 342900"/>
                  <a:gd name="connsiteY9" fmla="*/ 180975 h 238125"/>
                  <a:gd name="connsiteX10" fmla="*/ 266700 w 342900"/>
                  <a:gd name="connsiteY10" fmla="*/ 104775 h 238125"/>
                  <a:gd name="connsiteX11" fmla="*/ 342900 w 342900"/>
                  <a:gd name="connsiteY11" fmla="*/ 85725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2900" h="238125">
                    <a:moveTo>
                      <a:pt x="0" y="142875"/>
                    </a:moveTo>
                    <a:cubicBezTo>
                      <a:pt x="5112" y="117315"/>
                      <a:pt x="14764" y="58817"/>
                      <a:pt x="28575" y="38100"/>
                    </a:cubicBezTo>
                    <a:cubicBezTo>
                      <a:pt x="34925" y="28575"/>
                      <a:pt x="38686" y="16676"/>
                      <a:pt x="47625" y="9525"/>
                    </a:cubicBezTo>
                    <a:cubicBezTo>
                      <a:pt x="55465" y="3253"/>
                      <a:pt x="66675" y="3175"/>
                      <a:pt x="76200" y="0"/>
                    </a:cubicBezTo>
                    <a:cubicBezTo>
                      <a:pt x="85725" y="3175"/>
                      <a:pt x="96935" y="3253"/>
                      <a:pt x="104775" y="9525"/>
                    </a:cubicBezTo>
                    <a:cubicBezTo>
                      <a:pt x="125358" y="25992"/>
                      <a:pt x="137054" y="77787"/>
                      <a:pt x="142875" y="95250"/>
                    </a:cubicBezTo>
                    <a:lnTo>
                      <a:pt x="161925" y="152400"/>
                    </a:lnTo>
                    <a:cubicBezTo>
                      <a:pt x="165100" y="161925"/>
                      <a:pt x="169481" y="171130"/>
                      <a:pt x="171450" y="180975"/>
                    </a:cubicBezTo>
                    <a:cubicBezTo>
                      <a:pt x="182944" y="238445"/>
                      <a:pt x="165616" y="223480"/>
                      <a:pt x="209550" y="238125"/>
                    </a:cubicBezTo>
                    <a:cubicBezTo>
                      <a:pt x="228174" y="210189"/>
                      <a:pt x="230238" y="212523"/>
                      <a:pt x="238125" y="180975"/>
                    </a:cubicBezTo>
                    <a:cubicBezTo>
                      <a:pt x="243105" y="161054"/>
                      <a:pt x="243471" y="119293"/>
                      <a:pt x="266700" y="104775"/>
                    </a:cubicBezTo>
                    <a:cubicBezTo>
                      <a:pt x="300393" y="83717"/>
                      <a:pt x="313092" y="85725"/>
                      <a:pt x="342900" y="8572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Figura a mano libera 24"/>
              <p:cNvSpPr/>
              <p:nvPr/>
            </p:nvSpPr>
            <p:spPr>
              <a:xfrm>
                <a:off x="5400675" y="5353050"/>
                <a:ext cx="66675" cy="38100"/>
              </a:xfrm>
              <a:custGeom>
                <a:avLst/>
                <a:gdLst>
                  <a:gd name="connsiteX0" fmla="*/ 66675 w 66675"/>
                  <a:gd name="connsiteY0" fmla="*/ 38100 h 38100"/>
                  <a:gd name="connsiteX1" fmla="*/ 0 w 66675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38100">
                    <a:moveTo>
                      <a:pt x="66675" y="38100"/>
                    </a:moveTo>
                    <a:cubicBezTo>
                      <a:pt x="12962" y="5872"/>
                      <a:pt x="35609" y="17804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Figura a mano libera 25"/>
              <p:cNvSpPr/>
              <p:nvPr/>
            </p:nvSpPr>
            <p:spPr>
              <a:xfrm>
                <a:off x="5419725" y="5381625"/>
                <a:ext cx="47625" cy="57150"/>
              </a:xfrm>
              <a:custGeom>
                <a:avLst/>
                <a:gdLst>
                  <a:gd name="connsiteX0" fmla="*/ 47625 w 47625"/>
                  <a:gd name="connsiteY0" fmla="*/ 0 h 57150"/>
                  <a:gd name="connsiteX1" fmla="*/ 0 w 47625"/>
                  <a:gd name="connsiteY1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625" h="57150">
                    <a:moveTo>
                      <a:pt x="47625" y="0"/>
                    </a:moveTo>
                    <a:cubicBezTo>
                      <a:pt x="15397" y="53713"/>
                      <a:pt x="35609" y="39346"/>
                      <a:pt x="0" y="5715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6" name="Gruppo 15"/>
            <p:cNvGrpSpPr/>
            <p:nvPr/>
          </p:nvGrpSpPr>
          <p:grpSpPr>
            <a:xfrm>
              <a:off x="189637" y="5396156"/>
              <a:ext cx="788824" cy="272100"/>
              <a:chOff x="5133975" y="5295900"/>
              <a:chExt cx="342900" cy="238125"/>
            </a:xfrm>
          </p:grpSpPr>
          <p:sp>
            <p:nvSpPr>
              <p:cNvPr id="21" name="Figura a mano libera 20"/>
              <p:cNvSpPr/>
              <p:nvPr/>
            </p:nvSpPr>
            <p:spPr>
              <a:xfrm>
                <a:off x="5133975" y="5295900"/>
                <a:ext cx="342900" cy="238125"/>
              </a:xfrm>
              <a:custGeom>
                <a:avLst/>
                <a:gdLst>
                  <a:gd name="connsiteX0" fmla="*/ 0 w 342900"/>
                  <a:gd name="connsiteY0" fmla="*/ 142875 h 238125"/>
                  <a:gd name="connsiteX1" fmla="*/ 28575 w 342900"/>
                  <a:gd name="connsiteY1" fmla="*/ 38100 h 238125"/>
                  <a:gd name="connsiteX2" fmla="*/ 47625 w 342900"/>
                  <a:gd name="connsiteY2" fmla="*/ 9525 h 238125"/>
                  <a:gd name="connsiteX3" fmla="*/ 76200 w 342900"/>
                  <a:gd name="connsiteY3" fmla="*/ 0 h 238125"/>
                  <a:gd name="connsiteX4" fmla="*/ 104775 w 342900"/>
                  <a:gd name="connsiteY4" fmla="*/ 9525 h 238125"/>
                  <a:gd name="connsiteX5" fmla="*/ 142875 w 342900"/>
                  <a:gd name="connsiteY5" fmla="*/ 95250 h 238125"/>
                  <a:gd name="connsiteX6" fmla="*/ 161925 w 342900"/>
                  <a:gd name="connsiteY6" fmla="*/ 152400 h 238125"/>
                  <a:gd name="connsiteX7" fmla="*/ 171450 w 342900"/>
                  <a:gd name="connsiteY7" fmla="*/ 180975 h 238125"/>
                  <a:gd name="connsiteX8" fmla="*/ 209550 w 342900"/>
                  <a:gd name="connsiteY8" fmla="*/ 238125 h 238125"/>
                  <a:gd name="connsiteX9" fmla="*/ 238125 w 342900"/>
                  <a:gd name="connsiteY9" fmla="*/ 180975 h 238125"/>
                  <a:gd name="connsiteX10" fmla="*/ 266700 w 342900"/>
                  <a:gd name="connsiteY10" fmla="*/ 104775 h 238125"/>
                  <a:gd name="connsiteX11" fmla="*/ 342900 w 342900"/>
                  <a:gd name="connsiteY11" fmla="*/ 85725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2900" h="238125">
                    <a:moveTo>
                      <a:pt x="0" y="142875"/>
                    </a:moveTo>
                    <a:cubicBezTo>
                      <a:pt x="5112" y="117315"/>
                      <a:pt x="14764" y="58817"/>
                      <a:pt x="28575" y="38100"/>
                    </a:cubicBezTo>
                    <a:cubicBezTo>
                      <a:pt x="34925" y="28575"/>
                      <a:pt x="38686" y="16676"/>
                      <a:pt x="47625" y="9525"/>
                    </a:cubicBezTo>
                    <a:cubicBezTo>
                      <a:pt x="55465" y="3253"/>
                      <a:pt x="66675" y="3175"/>
                      <a:pt x="76200" y="0"/>
                    </a:cubicBezTo>
                    <a:cubicBezTo>
                      <a:pt x="85725" y="3175"/>
                      <a:pt x="96935" y="3253"/>
                      <a:pt x="104775" y="9525"/>
                    </a:cubicBezTo>
                    <a:cubicBezTo>
                      <a:pt x="125358" y="25992"/>
                      <a:pt x="137054" y="77787"/>
                      <a:pt x="142875" y="95250"/>
                    </a:cubicBezTo>
                    <a:lnTo>
                      <a:pt x="161925" y="152400"/>
                    </a:lnTo>
                    <a:cubicBezTo>
                      <a:pt x="165100" y="161925"/>
                      <a:pt x="169481" y="171130"/>
                      <a:pt x="171450" y="180975"/>
                    </a:cubicBezTo>
                    <a:cubicBezTo>
                      <a:pt x="182944" y="238445"/>
                      <a:pt x="165616" y="223480"/>
                      <a:pt x="209550" y="238125"/>
                    </a:cubicBezTo>
                    <a:cubicBezTo>
                      <a:pt x="228174" y="210189"/>
                      <a:pt x="230238" y="212523"/>
                      <a:pt x="238125" y="180975"/>
                    </a:cubicBezTo>
                    <a:cubicBezTo>
                      <a:pt x="243105" y="161054"/>
                      <a:pt x="243471" y="119293"/>
                      <a:pt x="266700" y="104775"/>
                    </a:cubicBezTo>
                    <a:cubicBezTo>
                      <a:pt x="300393" y="83717"/>
                      <a:pt x="313092" y="85725"/>
                      <a:pt x="342900" y="8572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" name="Figura a mano libera 21"/>
              <p:cNvSpPr/>
              <p:nvPr/>
            </p:nvSpPr>
            <p:spPr>
              <a:xfrm>
                <a:off x="5400675" y="5353050"/>
                <a:ext cx="66675" cy="38100"/>
              </a:xfrm>
              <a:custGeom>
                <a:avLst/>
                <a:gdLst>
                  <a:gd name="connsiteX0" fmla="*/ 66675 w 66675"/>
                  <a:gd name="connsiteY0" fmla="*/ 38100 h 38100"/>
                  <a:gd name="connsiteX1" fmla="*/ 0 w 66675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38100">
                    <a:moveTo>
                      <a:pt x="66675" y="38100"/>
                    </a:moveTo>
                    <a:cubicBezTo>
                      <a:pt x="12962" y="5872"/>
                      <a:pt x="35609" y="17804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" name="Figura a mano libera 22"/>
              <p:cNvSpPr/>
              <p:nvPr/>
            </p:nvSpPr>
            <p:spPr>
              <a:xfrm>
                <a:off x="5419725" y="5381625"/>
                <a:ext cx="47625" cy="57150"/>
              </a:xfrm>
              <a:custGeom>
                <a:avLst/>
                <a:gdLst>
                  <a:gd name="connsiteX0" fmla="*/ 47625 w 47625"/>
                  <a:gd name="connsiteY0" fmla="*/ 0 h 57150"/>
                  <a:gd name="connsiteX1" fmla="*/ 0 w 47625"/>
                  <a:gd name="connsiteY1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625" h="57150">
                    <a:moveTo>
                      <a:pt x="47625" y="0"/>
                    </a:moveTo>
                    <a:cubicBezTo>
                      <a:pt x="15397" y="53713"/>
                      <a:pt x="35609" y="39346"/>
                      <a:pt x="0" y="5715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7" name="Picture 8" descr="Risultati immagini per database symbol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8562" y="4567206"/>
              <a:ext cx="717425" cy="791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Connettore 2 17"/>
            <p:cNvCxnSpPr>
              <a:stCxn id="31" idx="3"/>
              <a:endCxn id="17" idx="1"/>
            </p:cNvCxnSpPr>
            <p:nvPr/>
          </p:nvCxnSpPr>
          <p:spPr>
            <a:xfrm>
              <a:off x="7588114" y="4962796"/>
              <a:ext cx="52044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4 18"/>
            <p:cNvCxnSpPr>
              <a:stCxn id="29" idx="0"/>
              <a:endCxn id="31" idx="0"/>
            </p:cNvCxnSpPr>
            <p:nvPr/>
          </p:nvCxnSpPr>
          <p:spPr>
            <a:xfrm rot="5400000" flipH="1" flipV="1">
              <a:off x="5084077" y="2618156"/>
              <a:ext cx="23302" cy="4066251"/>
            </a:xfrm>
            <a:prstGeom prst="bentConnector3">
              <a:avLst>
                <a:gd name="adj1" fmla="val 1081032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sellaDiTesto 19"/>
            <p:cNvSpPr txBox="1"/>
            <p:nvPr/>
          </p:nvSpPr>
          <p:spPr>
            <a:xfrm>
              <a:off x="4673815" y="4056171"/>
              <a:ext cx="1252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 smtClean="0"/>
                <a:t>persistence</a:t>
              </a:r>
              <a:endParaRPr lang="en-US" dirty="0"/>
            </a:p>
          </p:txBody>
        </p:sp>
      </p:grpSp>
      <p:sp>
        <p:nvSpPr>
          <p:cNvPr id="36" name="Rettangolo 35"/>
          <p:cNvSpPr/>
          <p:nvPr/>
        </p:nvSpPr>
        <p:spPr>
          <a:xfrm>
            <a:off x="2411760" y="3573016"/>
            <a:ext cx="2098064" cy="25485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ttangolo 36"/>
          <p:cNvSpPr/>
          <p:nvPr/>
        </p:nvSpPr>
        <p:spPr>
          <a:xfrm>
            <a:off x="4535995" y="3573016"/>
            <a:ext cx="2120221" cy="25485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ttangolo 37"/>
          <p:cNvSpPr/>
          <p:nvPr/>
        </p:nvSpPr>
        <p:spPr>
          <a:xfrm>
            <a:off x="3393700" y="4077072"/>
            <a:ext cx="237626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dirty="0" smtClean="0"/>
              <a:t>Core</a:t>
            </a:r>
          </a:p>
        </p:txBody>
      </p:sp>
      <p:sp>
        <p:nvSpPr>
          <p:cNvPr id="39" name="CasellaDiTesto 38"/>
          <p:cNvSpPr txBox="1"/>
          <p:nvPr/>
        </p:nvSpPr>
        <p:spPr>
          <a:xfrm>
            <a:off x="2438670" y="3520018"/>
            <a:ext cx="188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Inbound</a:t>
            </a:r>
            <a:r>
              <a:rPr lang="it-IT" dirty="0" smtClean="0"/>
              <a:t> </a:t>
            </a:r>
            <a:r>
              <a:rPr lang="it-IT" dirty="0" err="1" smtClean="0"/>
              <a:t>gateways</a:t>
            </a:r>
            <a:endParaRPr lang="en-GB" dirty="0"/>
          </a:p>
        </p:txBody>
      </p:sp>
      <p:sp>
        <p:nvSpPr>
          <p:cNvPr id="40" name="CasellaDiTesto 39"/>
          <p:cNvSpPr txBox="1"/>
          <p:nvPr/>
        </p:nvSpPr>
        <p:spPr>
          <a:xfrm>
            <a:off x="4595845" y="3573016"/>
            <a:ext cx="20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Outbound</a:t>
            </a:r>
            <a:r>
              <a:rPr lang="it-IT" dirty="0" smtClean="0"/>
              <a:t> </a:t>
            </a:r>
            <a:r>
              <a:rPr lang="it-IT" dirty="0" err="1" smtClean="0"/>
              <a:t>gateways</a:t>
            </a:r>
            <a:endParaRPr lang="en-GB" dirty="0"/>
          </a:p>
        </p:txBody>
      </p:sp>
      <p:cxnSp>
        <p:nvCxnSpPr>
          <p:cNvPr id="42" name="Connettore 2 41"/>
          <p:cNvCxnSpPr/>
          <p:nvPr/>
        </p:nvCxnSpPr>
        <p:spPr>
          <a:xfrm>
            <a:off x="1762365" y="4581128"/>
            <a:ext cx="6493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/>
          <p:cNvSpPr txBox="1"/>
          <p:nvPr/>
        </p:nvSpPr>
        <p:spPr>
          <a:xfrm>
            <a:off x="698827" y="4236189"/>
            <a:ext cx="954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HTTP</a:t>
            </a:r>
          </a:p>
          <a:p>
            <a:r>
              <a:rPr lang="it-IT" dirty="0" err="1" smtClean="0"/>
              <a:t>ZeroMQ</a:t>
            </a:r>
            <a:endParaRPr lang="en-GB" dirty="0"/>
          </a:p>
        </p:txBody>
      </p:sp>
      <p:cxnSp>
        <p:nvCxnSpPr>
          <p:cNvPr id="44" name="Connettore 2 43"/>
          <p:cNvCxnSpPr/>
          <p:nvPr/>
        </p:nvCxnSpPr>
        <p:spPr>
          <a:xfrm>
            <a:off x="6674123" y="4735399"/>
            <a:ext cx="6493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/>
          <p:cNvSpPr txBox="1"/>
          <p:nvPr/>
        </p:nvSpPr>
        <p:spPr>
          <a:xfrm>
            <a:off x="7351458" y="4380996"/>
            <a:ext cx="1325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MongoDB</a:t>
            </a:r>
            <a:endParaRPr lang="it-IT" dirty="0" smtClean="0"/>
          </a:p>
          <a:p>
            <a:r>
              <a:rPr lang="it-IT" dirty="0" err="1" smtClean="0"/>
              <a:t>CloudWatch</a:t>
            </a:r>
            <a:endParaRPr lang="it-IT" dirty="0" smtClean="0"/>
          </a:p>
          <a:p>
            <a:r>
              <a:rPr lang="it-IT" dirty="0" err="1" smtClean="0"/>
              <a:t>Kinesis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5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45</a:t>
            </a:fld>
            <a:endParaRPr lang="it-IT"/>
          </a:p>
        </p:txBody>
      </p:sp>
      <p:sp>
        <p:nvSpPr>
          <p:cNvPr id="7" name="AutoShape 2" descr="Alternate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Rettangolo 7"/>
          <p:cNvSpPr/>
          <p:nvPr/>
        </p:nvSpPr>
        <p:spPr>
          <a:xfrm>
            <a:off x="780955" y="3607140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</a:t>
            </a:r>
            <a:r>
              <a:rPr lang="en-GB" dirty="0" smtClean="0"/>
              <a:t>ore </a:t>
            </a:r>
            <a:r>
              <a:rPr lang="en-GB" dirty="0"/>
              <a:t>components never violate the "only leave the process via a gateway" rule</a:t>
            </a:r>
            <a:r>
              <a:rPr lang="en-GB" dirty="0" smtClean="0"/>
              <a:t>.</a:t>
            </a:r>
          </a:p>
          <a:p>
            <a:r>
              <a:rPr lang="en-GB" dirty="0"/>
              <a:t>All out-of-process </a:t>
            </a:r>
            <a:r>
              <a:rPr lang="en-GB" dirty="0" smtClean="0"/>
              <a:t>access (including logging) must </a:t>
            </a:r>
            <a:r>
              <a:rPr lang="en-GB" dirty="0"/>
              <a:t>flow through a gateway.</a:t>
            </a:r>
            <a:endParaRPr lang="en-GB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750934" y="5109380"/>
            <a:ext cx="79714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GB" dirty="0" smtClean="0"/>
              <a:t>mplement </a:t>
            </a:r>
            <a:r>
              <a:rPr lang="en-GB" dirty="0"/>
              <a:t>inter-service gateways using </a:t>
            </a:r>
            <a:r>
              <a:rPr lang="en-GB" dirty="0" err="1">
                <a:hlinkClick r:id="rId2"/>
              </a:rPr>
              <a:t>ZeroMQ</a:t>
            </a:r>
            <a:r>
              <a:rPr lang="en-GB" dirty="0"/>
              <a:t> which is a messaging system </a:t>
            </a:r>
            <a:endParaRPr lang="en-GB" dirty="0" smtClean="0"/>
          </a:p>
          <a:p>
            <a:r>
              <a:rPr lang="en-GB" dirty="0" smtClean="0"/>
              <a:t>that </a:t>
            </a:r>
            <a:r>
              <a:rPr lang="en-GB" dirty="0"/>
              <a:t>can operate both in-memory and distributed. </a:t>
            </a:r>
            <a:endParaRPr lang="en-GB" dirty="0" smtClean="0"/>
          </a:p>
          <a:p>
            <a:r>
              <a:rPr lang="en-GB" dirty="0" smtClean="0"/>
              <a:t>In </a:t>
            </a:r>
            <a:r>
              <a:rPr lang="en-GB" dirty="0"/>
              <a:t>theory, you could move a previously in-process service into its own </a:t>
            </a:r>
            <a:r>
              <a:rPr lang="en-GB" dirty="0" err="1"/>
              <a:t>microservice</a:t>
            </a:r>
            <a:r>
              <a:rPr lang="en-GB" dirty="0"/>
              <a:t> </a:t>
            </a:r>
            <a:endParaRPr lang="en-GB" dirty="0" smtClean="0"/>
          </a:p>
          <a:p>
            <a:r>
              <a:rPr lang="en-GB" dirty="0" smtClean="0"/>
              <a:t>with </a:t>
            </a:r>
            <a:r>
              <a:rPr lang="en-GB" dirty="0"/>
              <a:t>only minor changes to the </a:t>
            </a:r>
            <a:r>
              <a:rPr lang="en-GB" dirty="0" err="1"/>
              <a:t>ZeroMQ</a:t>
            </a:r>
            <a:r>
              <a:rPr lang="en-GB" dirty="0"/>
              <a:t> configuration.</a:t>
            </a:r>
            <a:endParaRPr lang="en-GB" dirty="0"/>
          </a:p>
        </p:txBody>
      </p:sp>
      <p:sp>
        <p:nvSpPr>
          <p:cNvPr id="10" name="Rettangolo 9"/>
          <p:cNvSpPr/>
          <p:nvPr/>
        </p:nvSpPr>
        <p:spPr>
          <a:xfrm>
            <a:off x="812936" y="3157650"/>
            <a:ext cx="72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https://dzone.com/articles/hexagonal-architecture-it-works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780955" y="4211421"/>
            <a:ext cx="7098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Simplifying testing is the primary benefit with the ability to swap out </a:t>
            </a:r>
            <a:r>
              <a:rPr lang="en-GB" dirty="0" smtClean="0"/>
              <a:t>both</a:t>
            </a:r>
          </a:p>
          <a:p>
            <a:r>
              <a:rPr lang="en-GB" dirty="0" smtClean="0"/>
              <a:t>inbound </a:t>
            </a:r>
            <a:r>
              <a:rPr lang="en-GB" dirty="0"/>
              <a:t>and outbound integration points a close second.</a:t>
            </a:r>
            <a:endParaRPr lang="en-GB" dirty="0"/>
          </a:p>
        </p:txBody>
      </p:sp>
      <p:sp>
        <p:nvSpPr>
          <p:cNvPr id="14" name="Rettangolo 13"/>
          <p:cNvSpPr/>
          <p:nvPr/>
        </p:nvSpPr>
        <p:spPr>
          <a:xfrm>
            <a:off x="2334063" y="476672"/>
            <a:ext cx="2098064" cy="25485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ttangolo 14"/>
          <p:cNvSpPr/>
          <p:nvPr/>
        </p:nvSpPr>
        <p:spPr>
          <a:xfrm>
            <a:off x="4458298" y="476672"/>
            <a:ext cx="2120221" cy="25485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ttangolo 15"/>
          <p:cNvSpPr/>
          <p:nvPr/>
        </p:nvSpPr>
        <p:spPr>
          <a:xfrm>
            <a:off x="3316003" y="980728"/>
            <a:ext cx="237626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dirty="0" smtClean="0"/>
              <a:t>Core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2360973" y="423674"/>
            <a:ext cx="188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Inbound</a:t>
            </a:r>
            <a:r>
              <a:rPr lang="it-IT" dirty="0" smtClean="0"/>
              <a:t> </a:t>
            </a:r>
            <a:r>
              <a:rPr lang="it-IT" dirty="0" err="1" smtClean="0"/>
              <a:t>gateways</a:t>
            </a:r>
            <a:endParaRPr lang="en-GB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4518148" y="476672"/>
            <a:ext cx="20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Outbound</a:t>
            </a:r>
            <a:r>
              <a:rPr lang="it-IT" dirty="0" smtClean="0"/>
              <a:t> </a:t>
            </a:r>
            <a:r>
              <a:rPr lang="it-IT" dirty="0" err="1" smtClean="0"/>
              <a:t>gateways</a:t>
            </a:r>
            <a:endParaRPr lang="en-GB" dirty="0"/>
          </a:p>
        </p:txBody>
      </p:sp>
      <p:cxnSp>
        <p:nvCxnSpPr>
          <p:cNvPr id="19" name="Connettore 2 18"/>
          <p:cNvCxnSpPr/>
          <p:nvPr/>
        </p:nvCxnSpPr>
        <p:spPr>
          <a:xfrm>
            <a:off x="1684668" y="1484784"/>
            <a:ext cx="6493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/>
          <p:cNvSpPr txBox="1"/>
          <p:nvPr/>
        </p:nvSpPr>
        <p:spPr>
          <a:xfrm>
            <a:off x="621130" y="1139845"/>
            <a:ext cx="954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HTTP</a:t>
            </a:r>
          </a:p>
          <a:p>
            <a:r>
              <a:rPr lang="it-IT" dirty="0" err="1" smtClean="0"/>
              <a:t>ZeroMQ</a:t>
            </a:r>
            <a:endParaRPr lang="en-GB" dirty="0"/>
          </a:p>
        </p:txBody>
      </p:sp>
      <p:cxnSp>
        <p:nvCxnSpPr>
          <p:cNvPr id="21" name="Connettore 2 20"/>
          <p:cNvCxnSpPr/>
          <p:nvPr/>
        </p:nvCxnSpPr>
        <p:spPr>
          <a:xfrm>
            <a:off x="6596426" y="1639055"/>
            <a:ext cx="6493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/>
          <p:cNvSpPr txBox="1"/>
          <p:nvPr/>
        </p:nvSpPr>
        <p:spPr>
          <a:xfrm>
            <a:off x="7273761" y="1284652"/>
            <a:ext cx="1325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MongoDB</a:t>
            </a:r>
            <a:endParaRPr lang="it-IT" dirty="0" smtClean="0"/>
          </a:p>
          <a:p>
            <a:r>
              <a:rPr lang="it-IT" dirty="0" err="1" smtClean="0"/>
              <a:t>CloudWatch</a:t>
            </a:r>
            <a:endParaRPr lang="it-IT" dirty="0" smtClean="0"/>
          </a:p>
          <a:p>
            <a:r>
              <a:rPr lang="it-IT" dirty="0" err="1" smtClean="0"/>
              <a:t>Kinesis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96801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Accessi REST al modello</a:t>
            </a:r>
            <a:endParaRPr lang="en-GB" dirty="0"/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Gli standard pagano …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6707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47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235671" y="692069"/>
            <a:ext cx="4976427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Req2: accedere a un Led via web/REST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235671" y="2276872"/>
            <a:ext cx="8656809" cy="38472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Definiamo il modello come </a:t>
            </a:r>
            <a:r>
              <a:rPr lang="it-IT" sz="2400" dirty="0" err="1" smtClean="0">
                <a:solidFill>
                  <a:srgbClr val="0070C0"/>
                </a:solidFill>
              </a:rPr>
              <a:t>CoAp-resource</a:t>
            </a:r>
            <a:r>
              <a:rPr lang="it-IT" sz="2400" dirty="0" smtClean="0"/>
              <a:t> osservabile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Inseriamo la </a:t>
            </a:r>
            <a:r>
              <a:rPr lang="it-IT" sz="2400" dirty="0" err="1">
                <a:solidFill>
                  <a:srgbClr val="0070C0"/>
                </a:solidFill>
              </a:rPr>
              <a:t>CoAp-resource</a:t>
            </a:r>
            <a:r>
              <a:rPr lang="it-IT" sz="2400" dirty="0"/>
              <a:t> </a:t>
            </a:r>
            <a:r>
              <a:rPr lang="it-IT" sz="2400" dirty="0" smtClean="0"/>
              <a:t> entro un </a:t>
            </a:r>
            <a:r>
              <a:rPr lang="it-IT" sz="2400" dirty="0" err="1" smtClean="0"/>
              <a:t>CoAp</a:t>
            </a:r>
            <a:r>
              <a:rPr lang="it-IT" sz="2400" dirty="0" smtClean="0"/>
              <a:t>-server (</a:t>
            </a:r>
            <a:r>
              <a:rPr lang="it-IT" sz="2400" dirty="0" err="1" smtClean="0"/>
              <a:t>port</a:t>
            </a:r>
            <a:r>
              <a:rPr lang="it-IT" sz="2400" dirty="0" smtClean="0"/>
              <a:t> 5683)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La </a:t>
            </a:r>
            <a:r>
              <a:rPr lang="it-IT" sz="2400" dirty="0" err="1">
                <a:solidFill>
                  <a:srgbClr val="0070C0"/>
                </a:solidFill>
              </a:rPr>
              <a:t>CoAp-resource</a:t>
            </a:r>
            <a:r>
              <a:rPr lang="it-IT" sz="2400" dirty="0" smtClean="0"/>
              <a:t> usa come </a:t>
            </a:r>
            <a:r>
              <a:rPr lang="it-IT" sz="2400" dirty="0" err="1" smtClean="0"/>
              <a:t>observer</a:t>
            </a:r>
            <a:r>
              <a:rPr lang="it-IT" sz="2400" dirty="0" smtClean="0"/>
              <a:t> il </a:t>
            </a:r>
            <a:r>
              <a:rPr lang="en-GB" sz="20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LedObservableModel</a:t>
            </a:r>
            <a:r>
              <a:rPr lang="en-GB" sz="2400" dirty="0" smtClean="0">
                <a:solidFill>
                  <a:srgbClr val="FF0000"/>
                </a:solidFill>
              </a:rPr>
              <a:t> </a:t>
            </a:r>
            <a:r>
              <a:rPr lang="en-GB" sz="2400" dirty="0" err="1" smtClean="0"/>
              <a:t>già</a:t>
            </a:r>
            <a:r>
              <a:rPr lang="en-GB" sz="2400" dirty="0" smtClean="0"/>
              <a:t> </a:t>
            </a:r>
            <a:r>
              <a:rPr lang="en-GB" sz="2400" dirty="0" err="1" smtClean="0"/>
              <a:t>definito</a:t>
            </a:r>
            <a:endParaRPr lang="it-IT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Accediamo alla </a:t>
            </a:r>
            <a:r>
              <a:rPr lang="it-IT" sz="2400" dirty="0" err="1">
                <a:solidFill>
                  <a:srgbClr val="0070C0"/>
                </a:solidFill>
              </a:rPr>
              <a:t>CoAp-resource</a:t>
            </a:r>
            <a:r>
              <a:rPr lang="it-IT" sz="2400" dirty="0" smtClean="0"/>
              <a:t> attraverso un </a:t>
            </a:r>
            <a:r>
              <a:rPr lang="it-IT" sz="2400" dirty="0" err="1" smtClean="0"/>
              <a:t>CoAp</a:t>
            </a:r>
            <a:r>
              <a:rPr lang="it-IT" sz="2400" dirty="0" smtClean="0"/>
              <a:t>-client osservatore </a:t>
            </a:r>
            <a:r>
              <a:rPr lang="it-IT" sz="2400" dirty="0"/>
              <a:t>(</a:t>
            </a:r>
            <a:r>
              <a:rPr lang="en-GB" sz="2000" b="1" dirty="0" err="1">
                <a:solidFill>
                  <a:srgbClr val="00B050"/>
                </a:solidFill>
                <a:latin typeface="Arial Narrow" panose="020B0606020202030204" pitchFamily="34" charset="0"/>
              </a:rPr>
              <a:t>CoapLedObserverClient</a:t>
            </a:r>
            <a:r>
              <a:rPr lang="it-IT" sz="2400" dirty="0" smtClean="0"/>
              <a:t>) che invia GET e PUT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Modifichiamo il </a:t>
            </a:r>
            <a:r>
              <a:rPr lang="en-GB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LedObservableModel</a:t>
            </a:r>
            <a:r>
              <a:rPr lang="en-GB" sz="2400" dirty="0">
                <a:solidFill>
                  <a:srgbClr val="FF0000"/>
                </a:solidFill>
              </a:rPr>
              <a:t> </a:t>
            </a:r>
            <a:r>
              <a:rPr lang="en-GB" sz="2400" dirty="0" err="1" smtClean="0"/>
              <a:t>attraverso</a:t>
            </a:r>
            <a:r>
              <a:rPr lang="en-GB" sz="2400" dirty="0" smtClean="0"/>
              <a:t> un sotto-</a:t>
            </a:r>
            <a:r>
              <a:rPr lang="en-GB" sz="2400" dirty="0" err="1" smtClean="0"/>
              <a:t>sistema</a:t>
            </a:r>
            <a:r>
              <a:rPr lang="en-GB" sz="2400" dirty="0" smtClean="0"/>
              <a:t>. Le </a:t>
            </a:r>
            <a:r>
              <a:rPr lang="en-GB" sz="2400" dirty="0" err="1" smtClean="0"/>
              <a:t>modifiche</a:t>
            </a:r>
            <a:r>
              <a:rPr lang="en-GB" sz="2400" dirty="0" smtClean="0"/>
              <a:t> </a:t>
            </a:r>
            <a:r>
              <a:rPr lang="en-GB" sz="2400" dirty="0" err="1" smtClean="0"/>
              <a:t>verranno</a:t>
            </a:r>
            <a:r>
              <a:rPr lang="en-GB" sz="2400" dirty="0" smtClean="0"/>
              <a:t> </a:t>
            </a:r>
            <a:r>
              <a:rPr lang="en-GB" sz="2400" dirty="0" err="1" smtClean="0"/>
              <a:t>osservate</a:t>
            </a:r>
            <a:r>
              <a:rPr lang="en-GB" sz="2400" dirty="0" smtClean="0"/>
              <a:t> </a:t>
            </a:r>
            <a:r>
              <a:rPr lang="en-GB" sz="2400" dirty="0" err="1" smtClean="0"/>
              <a:t>dalla</a:t>
            </a:r>
            <a:r>
              <a:rPr lang="en-GB" sz="2400" dirty="0" smtClean="0"/>
              <a:t> </a:t>
            </a:r>
            <a:r>
              <a:rPr lang="it-IT" sz="2400" dirty="0" err="1" smtClean="0"/>
              <a:t>CoAp-resource</a:t>
            </a:r>
            <a:r>
              <a:rPr lang="it-IT" sz="2400" dirty="0" smtClean="0"/>
              <a:t> che aggiorna tutti i client osservatori</a:t>
            </a:r>
            <a:endParaRPr lang="en-GB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Osserviamo le modifiche della </a:t>
            </a:r>
            <a:r>
              <a:rPr lang="it-IT" sz="2400" dirty="0" err="1" smtClean="0"/>
              <a:t>CoAp-resource</a:t>
            </a:r>
            <a:r>
              <a:rPr lang="it-IT" sz="2400" dirty="0" smtClean="0"/>
              <a:t> lato client</a:t>
            </a:r>
            <a:endParaRPr lang="en-GB" sz="2400" dirty="0"/>
          </a:p>
        </p:txBody>
      </p:sp>
      <p:sp>
        <p:nvSpPr>
          <p:cNvPr id="6" name="Rettangolo 5"/>
          <p:cNvSpPr/>
          <p:nvPr/>
        </p:nvSpPr>
        <p:spPr>
          <a:xfrm>
            <a:off x="235670" y="1412776"/>
            <a:ext cx="84407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rgbClr val="C00000"/>
                </a:solidFill>
              </a:rPr>
              <a:t>REST</a:t>
            </a:r>
            <a:r>
              <a:rPr lang="en-GB" sz="2400" dirty="0" smtClean="0"/>
              <a:t> = </a:t>
            </a:r>
            <a:r>
              <a:rPr lang="en-GB" sz="2400" b="1" dirty="0" err="1" smtClean="0">
                <a:solidFill>
                  <a:srgbClr val="C00000"/>
                </a:solidFill>
              </a:rPr>
              <a:t>RE</a:t>
            </a:r>
            <a:r>
              <a:rPr lang="en-GB" sz="2400" dirty="0" err="1" smtClean="0"/>
              <a:t>presentational</a:t>
            </a:r>
            <a:r>
              <a:rPr lang="en-GB" sz="2400" dirty="0" smtClean="0"/>
              <a:t> </a:t>
            </a:r>
            <a:r>
              <a:rPr lang="en-GB" sz="2400" b="1" dirty="0">
                <a:solidFill>
                  <a:srgbClr val="C00000"/>
                </a:solidFill>
              </a:rPr>
              <a:t>S</a:t>
            </a:r>
            <a:r>
              <a:rPr lang="en-GB" sz="2400" dirty="0"/>
              <a:t>tate </a:t>
            </a:r>
            <a:r>
              <a:rPr lang="en-GB" sz="2400" b="1" dirty="0" smtClean="0">
                <a:solidFill>
                  <a:srgbClr val="C00000"/>
                </a:solidFill>
              </a:rPr>
              <a:t>T</a:t>
            </a:r>
            <a:r>
              <a:rPr lang="en-GB" sz="2400" dirty="0" smtClean="0"/>
              <a:t>ransfer: is </a:t>
            </a:r>
            <a:r>
              <a:rPr lang="en-GB" sz="2400" dirty="0"/>
              <a:t>an </a:t>
            </a:r>
            <a:r>
              <a:rPr lang="en-GB" sz="2400" i="1" dirty="0"/>
              <a:t>architectural style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549518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Coap</a:t>
            </a:r>
            <a:r>
              <a:rPr lang="it-IT" dirty="0" smtClean="0"/>
              <a:t> </a:t>
            </a:r>
            <a:r>
              <a:rPr lang="it-IT" dirty="0" err="1" smtClean="0"/>
              <a:t>Californium</a:t>
            </a:r>
            <a:endParaRPr lang="en-GB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525963"/>
          </a:xfrm>
        </p:spPr>
        <p:txBody>
          <a:bodyPr>
            <a:noAutofit/>
          </a:bodyPr>
          <a:lstStyle/>
          <a:p>
            <a:r>
              <a:rPr lang="en-GB" sz="2400" dirty="0"/>
              <a:t>A </a:t>
            </a:r>
            <a:r>
              <a:rPr lang="en-GB" sz="2400" dirty="0" err="1"/>
              <a:t>CoAP</a:t>
            </a:r>
            <a:r>
              <a:rPr lang="en-GB" sz="2400" dirty="0"/>
              <a:t> server hosts a tree of Resources </a:t>
            </a:r>
            <a:r>
              <a:rPr lang="en-GB" sz="1800" dirty="0"/>
              <a:t>which are exposed to clients by means of one or more </a:t>
            </a:r>
            <a:r>
              <a:rPr lang="en-GB" sz="1800" dirty="0" smtClean="0"/>
              <a:t>Endpoints which </a:t>
            </a:r>
            <a:r>
              <a:rPr lang="en-GB" sz="1800" dirty="0"/>
              <a:t>are bound to a network interface</a:t>
            </a:r>
            <a:r>
              <a:rPr lang="en-GB" sz="1800" dirty="0" smtClean="0"/>
              <a:t>.</a:t>
            </a:r>
            <a:endParaRPr lang="en-GB" sz="2400" dirty="0" smtClean="0"/>
          </a:p>
          <a:p>
            <a:r>
              <a:rPr lang="en-GB" sz="2400" dirty="0" err="1" smtClean="0">
                <a:solidFill>
                  <a:srgbClr val="C00000"/>
                </a:solidFill>
              </a:rPr>
              <a:t>CoapResource</a:t>
            </a:r>
            <a:r>
              <a:rPr lang="en-GB" sz="2400" dirty="0" smtClean="0">
                <a:solidFill>
                  <a:srgbClr val="C00000"/>
                </a:solidFill>
              </a:rPr>
              <a:t> </a:t>
            </a:r>
            <a:r>
              <a:rPr lang="en-GB" sz="2400" dirty="0"/>
              <a:t>is a basic implementation of a resource. </a:t>
            </a:r>
            <a:endParaRPr lang="en-GB" sz="2400" dirty="0" smtClean="0"/>
          </a:p>
          <a:p>
            <a:r>
              <a:rPr lang="en-GB" sz="2400" dirty="0" err="1"/>
              <a:t>CoapResource</a:t>
            </a:r>
            <a:r>
              <a:rPr lang="en-GB" sz="2400" dirty="0"/>
              <a:t> uses four distinct methods to handle requests: </a:t>
            </a:r>
            <a:r>
              <a:rPr lang="en-GB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handleGET</a:t>
            </a:r>
            <a:r>
              <a:rPr lang="en-GB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GB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handlePOST</a:t>
            </a:r>
            <a:r>
              <a:rPr lang="en-GB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GB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handlePUT</a:t>
            </a:r>
            <a:r>
              <a:rPr lang="en-GB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GB" sz="2400" dirty="0">
                <a:solidFill>
                  <a:srgbClr val="C00000"/>
                </a:solidFill>
              </a:rPr>
              <a:t> </a:t>
            </a:r>
            <a:r>
              <a:rPr lang="en-GB" sz="2400" dirty="0" smtClean="0"/>
              <a:t>and </a:t>
            </a:r>
            <a:r>
              <a:rPr lang="en-GB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handleDELETE</a:t>
            </a:r>
            <a:r>
              <a:rPr lang="en-GB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r>
              <a:rPr lang="en-GB" sz="2400" dirty="0"/>
              <a:t>Each resource is allowed to </a:t>
            </a:r>
            <a:r>
              <a:rPr lang="en-GB" sz="2400" dirty="0" smtClean="0"/>
              <a:t>define </a:t>
            </a:r>
            <a:r>
              <a:rPr lang="en-GB" sz="2400" dirty="0"/>
              <a:t>its own </a:t>
            </a:r>
            <a:r>
              <a:rPr lang="en-GB" sz="2400" dirty="0">
                <a:solidFill>
                  <a:srgbClr val="0070C0"/>
                </a:solidFill>
              </a:rPr>
              <a:t>executor</a:t>
            </a:r>
            <a:r>
              <a:rPr lang="en-GB" sz="2400" dirty="0" smtClean="0"/>
              <a:t>.</a:t>
            </a:r>
          </a:p>
          <a:p>
            <a:r>
              <a:rPr lang="en-GB" sz="2400" dirty="0" err="1"/>
              <a:t>CoapResource</a:t>
            </a:r>
            <a:r>
              <a:rPr lang="en-GB" sz="2400" dirty="0"/>
              <a:t> supports </a:t>
            </a:r>
            <a:r>
              <a:rPr lang="en-GB" sz="2400" dirty="0" err="1" smtClean="0"/>
              <a:t>CoAP’s</a:t>
            </a:r>
            <a:r>
              <a:rPr lang="en-GB" sz="2400" dirty="0" smtClean="0"/>
              <a:t> </a:t>
            </a:r>
            <a:r>
              <a:rPr lang="en-GB" sz="2400" i="1" dirty="0"/>
              <a:t>observe mechanism</a:t>
            </a:r>
            <a:r>
              <a:rPr lang="en-GB" sz="2400" dirty="0"/>
              <a:t>. Enable a </a:t>
            </a:r>
            <a:r>
              <a:rPr lang="en-GB" sz="2400" dirty="0" err="1"/>
              <a:t>CoapResource</a:t>
            </a:r>
            <a:r>
              <a:rPr lang="en-GB" sz="2400" dirty="0"/>
              <a:t> to be observable by a </a:t>
            </a:r>
            <a:r>
              <a:rPr lang="en-GB" sz="2400" dirty="0" err="1" smtClean="0"/>
              <a:t>CoAP</a:t>
            </a:r>
            <a:r>
              <a:rPr lang="en-GB" sz="2400" dirty="0"/>
              <a:t> </a:t>
            </a:r>
            <a:r>
              <a:rPr lang="en-GB" sz="2400" dirty="0" smtClean="0"/>
              <a:t>client </a:t>
            </a:r>
            <a:r>
              <a:rPr lang="en-GB" sz="2400" dirty="0"/>
              <a:t>by marking it as observable with </a:t>
            </a:r>
            <a:r>
              <a:rPr lang="en-GB" sz="2400" b="1" dirty="0" err="1" smtClean="0">
                <a:solidFill>
                  <a:srgbClr val="0070C0"/>
                </a:solidFill>
              </a:rPr>
              <a:t>setObservable</a:t>
            </a:r>
            <a:r>
              <a:rPr lang="en-GB" sz="2400" b="1" dirty="0" smtClean="0">
                <a:solidFill>
                  <a:srgbClr val="0070C0"/>
                </a:solidFill>
              </a:rPr>
              <a:t>(</a:t>
            </a:r>
            <a:r>
              <a:rPr lang="en-GB" sz="2400" b="1" dirty="0" err="1" smtClean="0">
                <a:solidFill>
                  <a:srgbClr val="0070C0"/>
                </a:solidFill>
              </a:rPr>
              <a:t>boolean</a:t>
            </a:r>
            <a:r>
              <a:rPr lang="en-GB" sz="2400" dirty="0" smtClean="0"/>
              <a:t>).</a:t>
            </a:r>
          </a:p>
          <a:p>
            <a:r>
              <a:rPr lang="en-GB" sz="2400" dirty="0" smtClean="0"/>
              <a:t>The </a:t>
            </a:r>
            <a:r>
              <a:rPr lang="en-GB" sz="2400" dirty="0"/>
              <a:t>class </a:t>
            </a:r>
            <a:r>
              <a:rPr lang="en-GB" sz="2400" b="1" dirty="0" err="1">
                <a:solidFill>
                  <a:srgbClr val="0070C0"/>
                </a:solidFill>
              </a:rPr>
              <a:t>ResourceObserver</a:t>
            </a:r>
            <a:r>
              <a:rPr lang="en-GB" sz="2400" dirty="0">
                <a:solidFill>
                  <a:srgbClr val="0070C0"/>
                </a:solidFill>
              </a:rPr>
              <a:t> </a:t>
            </a:r>
            <a:r>
              <a:rPr lang="en-GB" sz="2400" dirty="0"/>
              <a:t>has nothing to do with </a:t>
            </a:r>
            <a:r>
              <a:rPr lang="en-GB" sz="2400" dirty="0" err="1"/>
              <a:t>CoAP's</a:t>
            </a:r>
            <a:r>
              <a:rPr lang="en-GB" sz="2400" dirty="0"/>
              <a:t> observe mechanism but is an </a:t>
            </a:r>
            <a:r>
              <a:rPr lang="en-GB" sz="2400" dirty="0" smtClean="0"/>
              <a:t>implementation </a:t>
            </a:r>
            <a:r>
              <a:rPr lang="en-GB" sz="2400" dirty="0"/>
              <a:t>of the general observe-pattern.</a:t>
            </a:r>
            <a:endParaRPr lang="en-GB" sz="2400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0282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ttangolo arrotondato 143"/>
          <p:cNvSpPr/>
          <p:nvPr/>
        </p:nvSpPr>
        <p:spPr>
          <a:xfrm>
            <a:off x="4589568" y="3672175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124200" y="6371737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49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cxnSp>
        <p:nvCxnSpPr>
          <p:cNvPr id="102" name="Connettore 1 101"/>
          <p:cNvCxnSpPr/>
          <p:nvPr/>
        </p:nvCxnSpPr>
        <p:spPr>
          <a:xfrm>
            <a:off x="3906258" y="3554239"/>
            <a:ext cx="4115700" cy="14391"/>
          </a:xfrm>
          <a:prstGeom prst="line">
            <a:avLst/>
          </a:prstGeom>
          <a:ln w="5715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tangolo arrotondato 81"/>
          <p:cNvSpPr/>
          <p:nvPr/>
        </p:nvSpPr>
        <p:spPr>
          <a:xfrm>
            <a:off x="5097351" y="2295742"/>
            <a:ext cx="1887581" cy="3761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ILedObservable</a:t>
            </a:r>
            <a:endParaRPr lang="it-IT" sz="1200" dirty="0"/>
          </a:p>
        </p:txBody>
      </p:sp>
      <p:sp>
        <p:nvSpPr>
          <p:cNvPr id="103" name="CasellaDiTesto 102"/>
          <p:cNvSpPr txBox="1"/>
          <p:nvPr/>
        </p:nvSpPr>
        <p:spPr>
          <a:xfrm>
            <a:off x="7447948" y="3232163"/>
            <a:ext cx="513282" cy="276999"/>
          </a:xfrm>
          <a:prstGeom prst="rect">
            <a:avLst/>
          </a:prstGeom>
          <a:solidFill>
            <a:srgbClr val="0066CC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HIGH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7463305" y="3600809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cxnSp>
        <p:nvCxnSpPr>
          <p:cNvPr id="107" name="Connettore 2 106"/>
          <p:cNvCxnSpPr>
            <a:stCxn id="81" idx="2"/>
          </p:cNvCxnSpPr>
          <p:nvPr/>
        </p:nvCxnSpPr>
        <p:spPr>
          <a:xfrm flipH="1">
            <a:off x="5997217" y="3164031"/>
            <a:ext cx="43925" cy="8091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CasellaDiTesto 129"/>
          <p:cNvSpPr txBox="1"/>
          <p:nvPr/>
        </p:nvSpPr>
        <p:spPr>
          <a:xfrm>
            <a:off x="5610199" y="3231734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sp>
        <p:nvSpPr>
          <p:cNvPr id="56" name="CasellaDiTesto 55"/>
          <p:cNvSpPr txBox="1"/>
          <p:nvPr/>
        </p:nvSpPr>
        <p:spPr>
          <a:xfrm>
            <a:off x="7093365" y="4358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pSp>
        <p:nvGrpSpPr>
          <p:cNvPr id="99" name="Gruppo 98"/>
          <p:cNvGrpSpPr/>
          <p:nvPr/>
        </p:nvGrpSpPr>
        <p:grpSpPr>
          <a:xfrm>
            <a:off x="4997790" y="626611"/>
            <a:ext cx="2048093" cy="1669130"/>
            <a:chOff x="4997790" y="626611"/>
            <a:chExt cx="2048093" cy="1669130"/>
          </a:xfrm>
        </p:grpSpPr>
        <p:sp>
          <p:nvSpPr>
            <p:cNvPr id="59" name="Rettangolo arrotondato 58"/>
            <p:cNvSpPr/>
            <p:nvPr/>
          </p:nvSpPr>
          <p:spPr>
            <a:xfrm>
              <a:off x="5075564" y="626611"/>
              <a:ext cx="1892546" cy="4663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CoapResource</a:t>
              </a:r>
              <a:endParaRPr lang="en-GB" dirty="0"/>
            </a:p>
          </p:txBody>
        </p:sp>
        <p:cxnSp>
          <p:nvCxnSpPr>
            <p:cNvPr id="23" name="Connettore 4 22"/>
            <p:cNvCxnSpPr>
              <a:stCxn id="96" idx="0"/>
              <a:endCxn id="59" idx="2"/>
            </p:cNvCxnSpPr>
            <p:nvPr/>
          </p:nvCxnSpPr>
          <p:spPr>
            <a:xfrm rot="5400000" flipH="1" flipV="1">
              <a:off x="5844857" y="1269939"/>
              <a:ext cx="353961" cy="127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4 35"/>
            <p:cNvCxnSpPr>
              <a:stCxn id="96" idx="2"/>
              <a:endCxn id="82" idx="0"/>
            </p:cNvCxnSpPr>
            <p:nvPr/>
          </p:nvCxnSpPr>
          <p:spPr>
            <a:xfrm rot="16200000" flipH="1">
              <a:off x="5859106" y="2113705"/>
              <a:ext cx="344767" cy="19305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riangolo isoscele 91"/>
            <p:cNvSpPr/>
            <p:nvPr/>
          </p:nvSpPr>
          <p:spPr>
            <a:xfrm>
              <a:off x="5966183" y="1092958"/>
              <a:ext cx="124600" cy="144016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200"/>
            </a:p>
          </p:txBody>
        </p:sp>
        <p:sp>
          <p:nvSpPr>
            <p:cNvPr id="96" name="Rettangolo arrotondato 95"/>
            <p:cNvSpPr/>
            <p:nvPr/>
          </p:nvSpPr>
          <p:spPr>
            <a:xfrm>
              <a:off x="4997790" y="1446919"/>
              <a:ext cx="2048093" cy="50405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LedCoapResource</a:t>
              </a:r>
              <a:endParaRPr lang="it-IT" dirty="0"/>
            </a:p>
          </p:txBody>
        </p:sp>
      </p:grpSp>
      <p:sp>
        <p:nvSpPr>
          <p:cNvPr id="105" name="Ovale 104"/>
          <p:cNvSpPr/>
          <p:nvPr/>
        </p:nvSpPr>
        <p:spPr>
          <a:xfrm>
            <a:off x="117611" y="239353"/>
            <a:ext cx="1604188" cy="87391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CoapClient</a:t>
            </a:r>
            <a:endParaRPr lang="en-GB" sz="1400" dirty="0"/>
          </a:p>
        </p:txBody>
      </p:sp>
      <p:cxnSp>
        <p:nvCxnSpPr>
          <p:cNvPr id="93" name="Connettore 4 92"/>
          <p:cNvCxnSpPr>
            <a:stCxn id="105" idx="6"/>
            <a:endCxn id="101" idx="1"/>
          </p:cNvCxnSpPr>
          <p:nvPr/>
        </p:nvCxnSpPr>
        <p:spPr>
          <a:xfrm>
            <a:off x="1721799" y="676313"/>
            <a:ext cx="1269789" cy="524211"/>
          </a:xfrm>
          <a:prstGeom prst="bentConnector3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sellaDiTesto 93"/>
          <p:cNvSpPr txBox="1"/>
          <p:nvPr/>
        </p:nvSpPr>
        <p:spPr>
          <a:xfrm>
            <a:off x="1391704" y="991605"/>
            <a:ext cx="498085" cy="95410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  <a:p>
            <a:r>
              <a:rPr lang="it-IT" sz="1400" dirty="0"/>
              <a:t>Put</a:t>
            </a:r>
          </a:p>
          <a:p>
            <a:r>
              <a:rPr lang="it-IT" sz="1400" dirty="0"/>
              <a:t>Post</a:t>
            </a:r>
          </a:p>
          <a:p>
            <a:r>
              <a:rPr lang="it-IT" sz="1400" dirty="0"/>
              <a:t>…</a:t>
            </a:r>
            <a:endParaRPr lang="en-GB" sz="1400" dirty="0"/>
          </a:p>
        </p:txBody>
      </p:sp>
      <p:sp>
        <p:nvSpPr>
          <p:cNvPr id="119" name="Rettangolo 118"/>
          <p:cNvSpPr/>
          <p:nvPr/>
        </p:nvSpPr>
        <p:spPr>
          <a:xfrm>
            <a:off x="2394901" y="4410254"/>
            <a:ext cx="188865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LedCoapResource</a:t>
            </a:r>
            <a:endParaRPr lang="en-GB" dirty="0"/>
          </a:p>
        </p:txBody>
      </p:sp>
      <p:cxnSp>
        <p:nvCxnSpPr>
          <p:cNvPr id="111" name="Connettore 1 110"/>
          <p:cNvCxnSpPr/>
          <p:nvPr/>
        </p:nvCxnSpPr>
        <p:spPr>
          <a:xfrm flipH="1">
            <a:off x="2045747" y="239353"/>
            <a:ext cx="4717" cy="244756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uppo 131"/>
          <p:cNvGrpSpPr/>
          <p:nvPr/>
        </p:nvGrpSpPr>
        <p:grpSpPr>
          <a:xfrm>
            <a:off x="7672033" y="3901705"/>
            <a:ext cx="914400" cy="914400"/>
            <a:chOff x="7998922" y="2800130"/>
            <a:chExt cx="914400" cy="914400"/>
          </a:xfrm>
        </p:grpSpPr>
        <p:grpSp>
          <p:nvGrpSpPr>
            <p:cNvPr id="133" name="Gruppo 132"/>
            <p:cNvGrpSpPr/>
            <p:nvPr/>
          </p:nvGrpSpPr>
          <p:grpSpPr>
            <a:xfrm>
              <a:off x="7998922" y="2800130"/>
              <a:ext cx="914400" cy="914400"/>
              <a:chOff x="411929" y="778914"/>
              <a:chExt cx="914400" cy="914400"/>
            </a:xfrm>
          </p:grpSpPr>
          <p:sp>
            <p:nvSpPr>
              <p:cNvPr id="135" name="Nuvola 134"/>
              <p:cNvSpPr/>
              <p:nvPr/>
            </p:nvSpPr>
            <p:spPr>
              <a:xfrm>
                <a:off x="411929" y="778914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CasellaDiTesto 135"/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134" name="CasellaDiTesto 133"/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sp>
        <p:nvSpPr>
          <p:cNvPr id="137" name="Rettangolo arrotondato 136"/>
          <p:cNvSpPr/>
          <p:nvPr/>
        </p:nvSpPr>
        <p:spPr>
          <a:xfrm>
            <a:off x="5142663" y="3973230"/>
            <a:ext cx="1753967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Plugin</a:t>
            </a:r>
            <a:endParaRPr lang="it-IT" dirty="0"/>
          </a:p>
        </p:txBody>
      </p:sp>
      <p:cxnSp>
        <p:nvCxnSpPr>
          <p:cNvPr id="120" name="Connettore 4 119"/>
          <p:cNvCxnSpPr>
            <a:stCxn id="137" idx="3"/>
            <a:endCxn id="135" idx="2"/>
          </p:cNvCxnSpPr>
          <p:nvPr/>
        </p:nvCxnSpPr>
        <p:spPr>
          <a:xfrm>
            <a:off x="6896630" y="4225258"/>
            <a:ext cx="778239" cy="13364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uppo 137"/>
          <p:cNvGrpSpPr/>
          <p:nvPr/>
        </p:nvGrpSpPr>
        <p:grpSpPr>
          <a:xfrm flipH="1">
            <a:off x="4236524" y="4042579"/>
            <a:ext cx="788824" cy="272100"/>
            <a:chOff x="346851" y="5561985"/>
            <a:chExt cx="788824" cy="272100"/>
          </a:xfrm>
        </p:grpSpPr>
        <p:sp>
          <p:nvSpPr>
            <p:cNvPr id="139" name="Figura a mano libera 138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40" name="Connettore 2 139"/>
            <p:cNvCxnSpPr>
              <a:stCxn id="139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Rettangolo 140"/>
          <p:cNvSpPr/>
          <p:nvPr/>
        </p:nvSpPr>
        <p:spPr>
          <a:xfrm>
            <a:off x="4356398" y="4412278"/>
            <a:ext cx="597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event</a:t>
            </a:r>
          </a:p>
        </p:txBody>
      </p:sp>
      <p:sp>
        <p:nvSpPr>
          <p:cNvPr id="143" name="CasellaDiTesto 142"/>
          <p:cNvSpPr txBox="1"/>
          <p:nvPr/>
        </p:nvSpPr>
        <p:spPr>
          <a:xfrm>
            <a:off x="7000007" y="651634"/>
            <a:ext cx="9499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handleGet</a:t>
            </a:r>
            <a:endParaRPr lang="it-IT" sz="1400" dirty="0"/>
          </a:p>
          <a:p>
            <a:r>
              <a:rPr lang="it-IT" sz="1400" dirty="0" err="1"/>
              <a:t>handlePut</a:t>
            </a:r>
            <a:endParaRPr lang="it-IT" sz="1400" dirty="0"/>
          </a:p>
          <a:p>
            <a:r>
              <a:rPr lang="it-IT" sz="1400" dirty="0"/>
              <a:t>…</a:t>
            </a:r>
            <a:endParaRPr lang="en-GB" sz="1400" dirty="0"/>
          </a:p>
        </p:txBody>
      </p:sp>
      <p:sp>
        <p:nvSpPr>
          <p:cNvPr id="145" name="CasellaDiTesto 144"/>
          <p:cNvSpPr txBox="1"/>
          <p:nvPr/>
        </p:nvSpPr>
        <p:spPr>
          <a:xfrm>
            <a:off x="163248" y="2723902"/>
            <a:ext cx="4166077" cy="646331"/>
          </a:xfrm>
          <a:prstGeom prst="rect">
            <a:avLst/>
          </a:prstGeom>
          <a:solidFill>
            <a:srgbClr val="F1FFC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The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accessible</a:t>
            </a:r>
            <a:r>
              <a:rPr lang="it-IT" dirty="0"/>
              <a:t> from the network</a:t>
            </a:r>
          </a:p>
          <a:p>
            <a:r>
              <a:rPr lang="it-IT" dirty="0"/>
              <a:t> A </a:t>
            </a:r>
            <a:r>
              <a:rPr lang="it-IT" dirty="0" smtClean="0"/>
              <a:t>model </a:t>
            </a:r>
            <a:r>
              <a:rPr lang="it-IT" dirty="0" err="1" smtClean="0"/>
              <a:t>change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propagated</a:t>
            </a:r>
            <a:r>
              <a:rPr lang="it-IT" dirty="0" smtClean="0"/>
              <a:t> to </a:t>
            </a:r>
            <a:r>
              <a:rPr lang="it-IT" dirty="0" err="1" smtClean="0"/>
              <a:t>physical</a:t>
            </a:r>
            <a:endParaRPr lang="it-IT" dirty="0"/>
          </a:p>
        </p:txBody>
      </p:sp>
      <p:sp>
        <p:nvSpPr>
          <p:cNvPr id="124" name="Rettangolo 123"/>
          <p:cNvSpPr/>
          <p:nvPr/>
        </p:nvSpPr>
        <p:spPr>
          <a:xfrm>
            <a:off x="402036" y="2178313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NETWORK</a:t>
            </a:r>
          </a:p>
        </p:txBody>
      </p:sp>
      <p:sp>
        <p:nvSpPr>
          <p:cNvPr id="52" name="CasellaDiTesto 51"/>
          <p:cNvSpPr txBox="1"/>
          <p:nvPr/>
        </p:nvSpPr>
        <p:spPr>
          <a:xfrm>
            <a:off x="6455228" y="5058580"/>
            <a:ext cx="2480744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Models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/>
              <a:t>Resources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RestFul</a:t>
            </a:r>
            <a:r>
              <a:rPr lang="it-IT" dirty="0" smtClean="0"/>
              <a:t> </a:t>
            </a:r>
            <a:r>
              <a:rPr lang="it-IT" dirty="0" err="1" smtClean="0"/>
              <a:t>interaction</a:t>
            </a:r>
            <a:endParaRPr lang="it-IT" dirty="0" smtClean="0"/>
          </a:p>
        </p:txBody>
      </p:sp>
      <p:sp>
        <p:nvSpPr>
          <p:cNvPr id="4" name="CasellaDiTesto 3"/>
          <p:cNvSpPr txBox="1"/>
          <p:nvPr/>
        </p:nvSpPr>
        <p:spPr>
          <a:xfrm>
            <a:off x="7142931" y="1514281"/>
            <a:ext cx="176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CoAP</a:t>
            </a:r>
            <a:r>
              <a:rPr lang="it-IT" dirty="0" smtClean="0"/>
              <a:t> </a:t>
            </a:r>
            <a:r>
              <a:rPr lang="it-IT" dirty="0" err="1" smtClean="0"/>
              <a:t>observable</a:t>
            </a:r>
            <a:endParaRPr lang="en-GB" dirty="0"/>
          </a:p>
        </p:txBody>
      </p:sp>
      <p:sp>
        <p:nvSpPr>
          <p:cNvPr id="51" name="Rettangolo 50"/>
          <p:cNvSpPr/>
          <p:nvPr/>
        </p:nvSpPr>
        <p:spPr>
          <a:xfrm>
            <a:off x="361425" y="5333584"/>
            <a:ext cx="239661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 smtClean="0"/>
              <a:t>CoapLedObserverClient</a:t>
            </a:r>
            <a:endParaRPr lang="en-GB" dirty="0"/>
          </a:p>
        </p:txBody>
      </p:sp>
      <p:sp>
        <p:nvSpPr>
          <p:cNvPr id="54" name="Rettangolo arrotondato 53"/>
          <p:cNvSpPr/>
          <p:nvPr/>
        </p:nvSpPr>
        <p:spPr>
          <a:xfrm>
            <a:off x="5539336" y="277063"/>
            <a:ext cx="978293" cy="374571"/>
          </a:xfrm>
          <a:prstGeom prst="roundRect">
            <a:avLst/>
          </a:prstGeom>
          <a:ln w="38100">
            <a:solidFill>
              <a:srgbClr val="9966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it-IT" sz="1600" dirty="0"/>
              <a:t>Resource</a:t>
            </a:r>
          </a:p>
        </p:txBody>
      </p:sp>
      <p:sp>
        <p:nvSpPr>
          <p:cNvPr id="81" name="Rettangolo arrotondato 80"/>
          <p:cNvSpPr/>
          <p:nvPr/>
        </p:nvSpPr>
        <p:spPr>
          <a:xfrm>
            <a:off x="4931055" y="2659975"/>
            <a:ext cx="2220174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LedObservableModel</a:t>
            </a:r>
            <a:endParaRPr lang="it-IT" sz="1400" dirty="0"/>
          </a:p>
        </p:txBody>
      </p:sp>
      <p:grpSp>
        <p:nvGrpSpPr>
          <p:cNvPr id="100" name="Gruppo 99"/>
          <p:cNvGrpSpPr/>
          <p:nvPr/>
        </p:nvGrpSpPr>
        <p:grpSpPr>
          <a:xfrm>
            <a:off x="2991588" y="494152"/>
            <a:ext cx="2223663" cy="1443758"/>
            <a:chOff x="2230903" y="501954"/>
            <a:chExt cx="2341097" cy="1270862"/>
          </a:xfrm>
        </p:grpSpPr>
        <p:sp>
          <p:nvSpPr>
            <p:cNvPr id="46" name="Ovale 45"/>
            <p:cNvSpPr/>
            <p:nvPr/>
          </p:nvSpPr>
          <p:spPr>
            <a:xfrm>
              <a:off x="2699792" y="501954"/>
              <a:ext cx="1872208" cy="127086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CoapServer</a:t>
              </a:r>
              <a:endParaRPr lang="en-GB" dirty="0"/>
            </a:p>
          </p:txBody>
        </p:sp>
        <p:cxnSp>
          <p:nvCxnSpPr>
            <p:cNvPr id="50" name="Connettore 2 49"/>
            <p:cNvCxnSpPr>
              <a:stCxn id="46" idx="7"/>
            </p:cNvCxnSpPr>
            <p:nvPr/>
          </p:nvCxnSpPr>
          <p:spPr>
            <a:xfrm flipH="1" flipV="1">
              <a:off x="4056241" y="579351"/>
              <a:ext cx="241580" cy="10871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asellaDiTesto 100"/>
            <p:cNvSpPr txBox="1"/>
            <p:nvPr/>
          </p:nvSpPr>
          <p:spPr>
            <a:xfrm>
              <a:off x="2230903" y="954458"/>
              <a:ext cx="601447" cy="338554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sz="1600" dirty="0"/>
                <a:t>5683</a:t>
              </a:r>
              <a:endParaRPr lang="it-IT" sz="1600" dirty="0"/>
            </a:p>
          </p:txBody>
        </p:sp>
      </p:grpSp>
      <p:sp>
        <p:nvSpPr>
          <p:cNvPr id="61" name="Rettangolo 60"/>
          <p:cNvSpPr/>
          <p:nvPr/>
        </p:nvSpPr>
        <p:spPr>
          <a:xfrm>
            <a:off x="378871" y="4871919"/>
            <a:ext cx="19682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CoapLedCmdClient</a:t>
            </a:r>
            <a:endParaRPr lang="en-GB" dirty="0"/>
          </a:p>
        </p:txBody>
      </p:sp>
      <p:sp>
        <p:nvSpPr>
          <p:cNvPr id="62" name="Rettangolo 61"/>
          <p:cNvSpPr/>
          <p:nvPr/>
        </p:nvSpPr>
        <p:spPr>
          <a:xfrm>
            <a:off x="406763" y="4410254"/>
            <a:ext cx="19559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MainCoapBasicLed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6187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 first </a:t>
            </a:r>
            <a:r>
              <a:rPr lang="it-IT" dirty="0" err="1" smtClean="0"/>
              <a:t>reference</a:t>
            </a:r>
            <a:r>
              <a:rPr lang="it-IT" dirty="0" smtClean="0"/>
              <a:t> </a:t>
            </a:r>
            <a:r>
              <a:rPr lang="it-IT" dirty="0" err="1" smtClean="0"/>
              <a:t>architecture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" y="1700808"/>
            <a:ext cx="9092149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5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50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275049" y="703221"/>
            <a:ext cx="8168775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public class </a:t>
            </a:r>
            <a:r>
              <a:rPr lang="en-GB" sz="2400" b="1" dirty="0" err="1" smtClean="0">
                <a:solidFill>
                  <a:srgbClr val="0070C0"/>
                </a:solidFill>
              </a:rPr>
              <a:t>LedCoapResource</a:t>
            </a:r>
            <a:r>
              <a:rPr lang="en-GB" sz="2400" dirty="0" smtClean="0">
                <a:solidFill>
                  <a:srgbClr val="0070C0"/>
                </a:solidFill>
              </a:rPr>
              <a:t> </a:t>
            </a:r>
            <a:r>
              <a:rPr lang="en-GB" sz="1600" b="1" dirty="0" smtClean="0">
                <a:solidFill>
                  <a:srgbClr val="00B0F0"/>
                </a:solidFill>
              </a:rPr>
              <a:t>extends </a:t>
            </a:r>
            <a:r>
              <a:rPr lang="en-GB" sz="1600" b="1" dirty="0" err="1" smtClean="0">
                <a:solidFill>
                  <a:srgbClr val="00B0F0"/>
                </a:solidFill>
              </a:rPr>
              <a:t>CoapResource</a:t>
            </a:r>
            <a:r>
              <a:rPr lang="en-GB" sz="1600" b="1" dirty="0" smtClean="0">
                <a:solidFill>
                  <a:srgbClr val="00B0F0"/>
                </a:solidFill>
              </a:rPr>
              <a:t> </a:t>
            </a:r>
            <a:r>
              <a:rPr lang="en-GB" sz="1600" b="1" dirty="0"/>
              <a:t>implements </a:t>
            </a:r>
            <a:r>
              <a:rPr lang="en-GB" sz="1600" b="1" dirty="0" err="1" smtClean="0">
                <a:solidFill>
                  <a:srgbClr val="00B050"/>
                </a:solidFill>
              </a:rPr>
              <a:t>IObserver</a:t>
            </a:r>
            <a:r>
              <a:rPr lang="en-GB" sz="1600" b="1" dirty="0" smtClean="0"/>
              <a:t>{</a:t>
            </a:r>
          </a:p>
          <a:p>
            <a:r>
              <a:rPr lang="en-GB" b="1" dirty="0" err="1" smtClean="0">
                <a:solidFill>
                  <a:srgbClr val="C00000"/>
                </a:solidFill>
              </a:rPr>
              <a:t>privateILedObservable</a:t>
            </a:r>
            <a:r>
              <a:rPr lang="en-GB" b="1" dirty="0" smtClean="0">
                <a:solidFill>
                  <a:srgbClr val="C00000"/>
                </a:solidFill>
              </a:rPr>
              <a:t> </a:t>
            </a:r>
            <a:r>
              <a:rPr lang="en-GB" b="1" dirty="0" err="1" smtClean="0">
                <a:solidFill>
                  <a:srgbClr val="C00000"/>
                </a:solidFill>
              </a:rPr>
              <a:t>ledModel</a:t>
            </a:r>
            <a:r>
              <a:rPr lang="en-GB" b="1" dirty="0" smtClean="0">
                <a:solidFill>
                  <a:srgbClr val="C00000"/>
                </a:solidFill>
              </a:rPr>
              <a:t> </a:t>
            </a:r>
            <a:r>
              <a:rPr lang="en-GB" sz="1600" dirty="0" smtClean="0"/>
              <a:t>;</a:t>
            </a:r>
          </a:p>
          <a:p>
            <a:endParaRPr lang="en-GB" sz="1600" dirty="0" smtClean="0"/>
          </a:p>
          <a:p>
            <a:r>
              <a:rPr lang="en-GB" sz="1600" dirty="0" smtClean="0"/>
              <a:t>public </a:t>
            </a:r>
            <a:r>
              <a:rPr lang="en-GB" sz="1600" dirty="0" err="1" smtClean="0"/>
              <a:t>LedCoapResource</a:t>
            </a:r>
            <a:r>
              <a:rPr lang="en-GB" sz="1600" dirty="0" smtClean="0"/>
              <a:t>(String name, </a:t>
            </a:r>
            <a:r>
              <a:rPr lang="en-GB" sz="1600" dirty="0" err="1" smtClean="0"/>
              <a:t>ILedObservable</a:t>
            </a:r>
            <a:r>
              <a:rPr lang="en-GB" sz="1600" dirty="0" smtClean="0"/>
              <a:t> model ) {</a:t>
            </a:r>
          </a:p>
          <a:p>
            <a:r>
              <a:rPr lang="en-GB" sz="1600" dirty="0" smtClean="0"/>
              <a:t>	super(name);</a:t>
            </a:r>
          </a:p>
          <a:p>
            <a:r>
              <a:rPr lang="en-GB" sz="1600" dirty="0" smtClean="0"/>
              <a:t>	</a:t>
            </a:r>
            <a:r>
              <a:rPr lang="en-GB" sz="1600" dirty="0" err="1" smtClean="0"/>
              <a:t>ledModel</a:t>
            </a:r>
            <a:r>
              <a:rPr lang="en-GB" sz="1600" dirty="0" smtClean="0"/>
              <a:t> = model;</a:t>
            </a:r>
          </a:p>
          <a:p>
            <a:r>
              <a:rPr lang="en-GB" sz="1600" dirty="0" smtClean="0"/>
              <a:t>}</a:t>
            </a:r>
          </a:p>
          <a:p>
            <a:r>
              <a:rPr lang="en-GB" sz="1600" dirty="0" smtClean="0"/>
              <a:t>   </a:t>
            </a:r>
            <a:r>
              <a:rPr lang="en-GB" sz="1600" dirty="0" smtClean="0">
                <a:solidFill>
                  <a:srgbClr val="92D050"/>
                </a:solidFill>
              </a:rPr>
              <a:t>@Override //</a:t>
            </a:r>
            <a:r>
              <a:rPr lang="en-GB" sz="1600" dirty="0" err="1" smtClean="0">
                <a:solidFill>
                  <a:srgbClr val="92D050"/>
                </a:solidFill>
              </a:rPr>
              <a:t>CoapResource</a:t>
            </a:r>
            <a:endParaRPr lang="en-GB" sz="1600" dirty="0" smtClean="0">
              <a:solidFill>
                <a:srgbClr val="92D050"/>
              </a:solidFill>
            </a:endParaRPr>
          </a:p>
          <a:p>
            <a:r>
              <a:rPr lang="en-GB" sz="1600" dirty="0" smtClean="0"/>
              <a:t>    </a:t>
            </a:r>
            <a:r>
              <a:rPr lang="en-GB" b="1" dirty="0" smtClean="0">
                <a:solidFill>
                  <a:srgbClr val="00B0F0"/>
                </a:solidFill>
              </a:rPr>
              <a:t>public void </a:t>
            </a:r>
            <a:r>
              <a:rPr lang="en-GB" b="1" dirty="0" err="1" smtClean="0">
                <a:solidFill>
                  <a:srgbClr val="00B0F0"/>
                </a:solidFill>
              </a:rPr>
              <a:t>handleGET</a:t>
            </a:r>
            <a:r>
              <a:rPr lang="en-GB" b="1" dirty="0" smtClean="0">
                <a:solidFill>
                  <a:srgbClr val="00B0F0"/>
                </a:solidFill>
              </a:rPr>
              <a:t>(</a:t>
            </a:r>
            <a:r>
              <a:rPr lang="en-GB" b="1" dirty="0" err="1" smtClean="0">
                <a:solidFill>
                  <a:srgbClr val="00B0F0"/>
                </a:solidFill>
              </a:rPr>
              <a:t>CoapExchange</a:t>
            </a:r>
            <a:r>
              <a:rPr lang="en-GB" b="1" dirty="0" smtClean="0">
                <a:solidFill>
                  <a:srgbClr val="00B0F0"/>
                </a:solidFill>
              </a:rPr>
              <a:t> exchange) {</a:t>
            </a:r>
          </a:p>
          <a:p>
            <a:r>
              <a:rPr lang="en-GB" sz="1600" dirty="0" smtClean="0"/>
              <a:t>          </a:t>
            </a:r>
            <a:r>
              <a:rPr lang="en-GB" sz="1600" dirty="0" err="1" smtClean="0"/>
              <a:t>exchange.respond</a:t>
            </a:r>
            <a:r>
              <a:rPr lang="en-GB" sz="1600" dirty="0" smtClean="0"/>
              <a:t>( </a:t>
            </a:r>
            <a:r>
              <a:rPr lang="en-GB" sz="1600" dirty="0" err="1" smtClean="0"/>
              <a:t>ResponseCode.</a:t>
            </a:r>
            <a:r>
              <a:rPr lang="en-GB" sz="1600" i="1" dirty="0" err="1" smtClean="0"/>
              <a:t>CONTENT</a:t>
            </a:r>
            <a:r>
              <a:rPr lang="en-GB" sz="1600" i="1" dirty="0" smtClean="0"/>
              <a:t>, </a:t>
            </a:r>
            <a:r>
              <a:rPr lang="en-GB" sz="1600" i="1" dirty="0" err="1" smtClean="0"/>
              <a:t>getValue</a:t>
            </a:r>
            <a:r>
              <a:rPr lang="en-GB" sz="1600" i="1" dirty="0" smtClean="0"/>
              <a:t>(), </a:t>
            </a:r>
            <a:r>
              <a:rPr lang="en-GB" sz="1600" i="1" dirty="0" err="1" smtClean="0"/>
              <a:t>MediaTypeRegistry.TEXT_PLAIN</a:t>
            </a:r>
            <a:r>
              <a:rPr lang="en-GB" sz="1600" i="1" dirty="0" smtClean="0"/>
              <a:t>) ;</a:t>
            </a:r>
          </a:p>
          <a:p>
            <a:r>
              <a:rPr lang="en-GB" sz="1600" dirty="0" smtClean="0"/>
              <a:t>    }</a:t>
            </a:r>
          </a:p>
          <a:p>
            <a:r>
              <a:rPr lang="en-GB" sz="1600" dirty="0" smtClean="0"/>
              <a:t>    </a:t>
            </a:r>
            <a:r>
              <a:rPr lang="en-GB" sz="1600" dirty="0" smtClean="0">
                <a:solidFill>
                  <a:srgbClr val="92D050"/>
                </a:solidFill>
              </a:rPr>
              <a:t>@Override //</a:t>
            </a:r>
            <a:r>
              <a:rPr lang="en-GB" sz="1600" dirty="0" err="1" smtClean="0">
                <a:solidFill>
                  <a:srgbClr val="92D050"/>
                </a:solidFill>
              </a:rPr>
              <a:t>CoapResource</a:t>
            </a:r>
            <a:endParaRPr lang="en-GB" sz="1600" dirty="0" smtClean="0">
              <a:solidFill>
                <a:srgbClr val="92D050"/>
              </a:solidFill>
            </a:endParaRPr>
          </a:p>
          <a:p>
            <a:r>
              <a:rPr lang="en-GB" sz="1600" dirty="0" smtClean="0"/>
              <a:t>    </a:t>
            </a:r>
            <a:r>
              <a:rPr lang="en-GB" b="1" dirty="0" smtClean="0">
                <a:solidFill>
                  <a:srgbClr val="00B0F0"/>
                </a:solidFill>
              </a:rPr>
              <a:t>public  void </a:t>
            </a:r>
            <a:r>
              <a:rPr lang="en-GB" b="1" dirty="0" err="1" smtClean="0">
                <a:solidFill>
                  <a:srgbClr val="00B0F0"/>
                </a:solidFill>
              </a:rPr>
              <a:t>handlePUT</a:t>
            </a:r>
            <a:r>
              <a:rPr lang="en-GB" b="1" dirty="0" smtClean="0">
                <a:solidFill>
                  <a:srgbClr val="00B0F0"/>
                </a:solidFill>
              </a:rPr>
              <a:t>(</a:t>
            </a:r>
            <a:r>
              <a:rPr lang="en-GB" b="1" dirty="0" err="1" smtClean="0">
                <a:solidFill>
                  <a:srgbClr val="00B0F0"/>
                </a:solidFill>
              </a:rPr>
              <a:t>CoapExchange</a:t>
            </a:r>
            <a:r>
              <a:rPr lang="en-GB" b="1" dirty="0" smtClean="0">
                <a:solidFill>
                  <a:srgbClr val="00B0F0"/>
                </a:solidFill>
              </a:rPr>
              <a:t> exchange) {</a:t>
            </a:r>
          </a:p>
          <a:p>
            <a:r>
              <a:rPr lang="en-GB" sz="1600" dirty="0" smtClean="0"/>
              <a:t>         try {</a:t>
            </a:r>
          </a:p>
          <a:p>
            <a:r>
              <a:rPr lang="en-GB" sz="1600" dirty="0" smtClean="0"/>
              <a:t>        String value = </a:t>
            </a:r>
            <a:r>
              <a:rPr lang="en-GB" sz="1600" dirty="0" err="1" smtClean="0"/>
              <a:t>exchange.getRequestText</a:t>
            </a:r>
            <a:r>
              <a:rPr lang="en-GB" sz="1600" dirty="0" smtClean="0"/>
              <a:t>();//new String(</a:t>
            </a:r>
            <a:r>
              <a:rPr lang="en-GB" sz="1600" u="sng" dirty="0" smtClean="0"/>
              <a:t>payload, "UTF-8"); </a:t>
            </a:r>
          </a:p>
          <a:p>
            <a:r>
              <a:rPr lang="en-GB" sz="1600" dirty="0" smtClean="0"/>
              <a:t>            if( </a:t>
            </a:r>
            <a:r>
              <a:rPr lang="en-GB" sz="1600" dirty="0" err="1" smtClean="0"/>
              <a:t>value.equals</a:t>
            </a:r>
            <a:r>
              <a:rPr lang="en-GB" sz="1600" dirty="0" smtClean="0"/>
              <a:t>("switch"))  </a:t>
            </a:r>
            <a:r>
              <a:rPr lang="en-GB" sz="1600" dirty="0" err="1" smtClean="0"/>
              <a:t>switchValue</a:t>
            </a:r>
            <a:r>
              <a:rPr lang="en-GB" sz="1600" dirty="0" smtClean="0"/>
              <a:t>();   else </a:t>
            </a:r>
            <a:r>
              <a:rPr lang="en-GB" sz="1600" dirty="0" err="1" smtClean="0"/>
              <a:t>setValue</a:t>
            </a:r>
            <a:r>
              <a:rPr lang="en-GB" sz="1600" dirty="0" smtClean="0"/>
              <a:t>(value);</a:t>
            </a:r>
          </a:p>
          <a:p>
            <a:r>
              <a:rPr lang="en-GB" sz="1600" dirty="0" smtClean="0"/>
              <a:t>            </a:t>
            </a:r>
            <a:r>
              <a:rPr lang="en-GB" sz="1600" dirty="0" err="1" smtClean="0"/>
              <a:t>exchange.respond</a:t>
            </a:r>
            <a:r>
              <a:rPr lang="en-GB" sz="1600" dirty="0" smtClean="0"/>
              <a:t>(</a:t>
            </a:r>
            <a:r>
              <a:rPr lang="en-GB" sz="1600" i="1" dirty="0" smtClean="0"/>
              <a:t>CHANGED,  value);</a:t>
            </a:r>
          </a:p>
          <a:p>
            <a:r>
              <a:rPr lang="en-GB" sz="1600" dirty="0" smtClean="0"/>
              <a:t>        } catch (Exception e) {</a:t>
            </a:r>
          </a:p>
          <a:p>
            <a:r>
              <a:rPr lang="en-GB" sz="1600" dirty="0" smtClean="0"/>
              <a:t>             </a:t>
            </a:r>
            <a:r>
              <a:rPr lang="en-GB" sz="1600" dirty="0" err="1" smtClean="0"/>
              <a:t>exchange.respond</a:t>
            </a:r>
            <a:r>
              <a:rPr lang="en-GB" sz="1600" dirty="0" smtClean="0"/>
              <a:t>(</a:t>
            </a:r>
            <a:r>
              <a:rPr lang="en-GB" sz="1600" i="1" dirty="0" smtClean="0"/>
              <a:t>BAD_REQUEST, "Invalid String");</a:t>
            </a:r>
          </a:p>
          <a:p>
            <a:r>
              <a:rPr lang="en-GB" sz="1600" dirty="0" smtClean="0"/>
              <a:t>        }</a:t>
            </a:r>
          </a:p>
          <a:p>
            <a:r>
              <a:rPr lang="en-GB" sz="1600" dirty="0" smtClean="0"/>
              <a:t>    }</a:t>
            </a:r>
            <a:endParaRPr lang="en-GB" sz="1600" dirty="0"/>
          </a:p>
        </p:txBody>
      </p:sp>
      <p:sp>
        <p:nvSpPr>
          <p:cNvPr id="5" name="Rettangolo 4"/>
          <p:cNvSpPr/>
          <p:nvPr/>
        </p:nvSpPr>
        <p:spPr>
          <a:xfrm>
            <a:off x="5276148" y="5085184"/>
            <a:ext cx="3847524" cy="10772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 </a:t>
            </a:r>
            <a:r>
              <a:rPr lang="en-GB" sz="1600" b="1" dirty="0"/>
              <a:t>protected void </a:t>
            </a:r>
            <a:r>
              <a:rPr lang="en-GB" sz="1600" b="1" dirty="0" err="1"/>
              <a:t>setValue</a:t>
            </a:r>
            <a:r>
              <a:rPr lang="en-GB" sz="1600" b="1" dirty="0"/>
              <a:t>(String v) {</a:t>
            </a:r>
          </a:p>
          <a:p>
            <a:r>
              <a:rPr lang="en-GB" sz="1600" dirty="0"/>
              <a:t>   </a:t>
            </a:r>
            <a:r>
              <a:rPr lang="en-GB" sz="1600" b="1" dirty="0"/>
              <a:t>if( </a:t>
            </a:r>
            <a:r>
              <a:rPr lang="en-GB" sz="1600" b="1" dirty="0" err="1"/>
              <a:t>v.equals</a:t>
            </a:r>
            <a:r>
              <a:rPr lang="en-GB" sz="1600" b="1" dirty="0"/>
              <a:t>("true")) </a:t>
            </a:r>
            <a:r>
              <a:rPr lang="en-GB" sz="1600" b="1" dirty="0" err="1">
                <a:solidFill>
                  <a:srgbClr val="C00000"/>
                </a:solidFill>
              </a:rPr>
              <a:t>ledModel.turnOn</a:t>
            </a:r>
            <a:r>
              <a:rPr lang="en-GB" sz="1600" b="1" dirty="0"/>
              <a:t>();</a:t>
            </a:r>
          </a:p>
          <a:p>
            <a:r>
              <a:rPr lang="en-GB" sz="1600" dirty="0"/>
              <a:t>   </a:t>
            </a:r>
            <a:r>
              <a:rPr lang="en-GB" sz="1600" b="1" dirty="0"/>
              <a:t>else </a:t>
            </a:r>
            <a:r>
              <a:rPr lang="en-GB" sz="1600" b="1" dirty="0" err="1">
                <a:solidFill>
                  <a:srgbClr val="C00000"/>
                </a:solidFill>
              </a:rPr>
              <a:t>ledModel.turnOff</a:t>
            </a:r>
            <a:r>
              <a:rPr lang="en-GB" sz="1600" b="1" dirty="0">
                <a:solidFill>
                  <a:srgbClr val="C00000"/>
                </a:solidFill>
              </a:rPr>
              <a:t>(</a:t>
            </a:r>
            <a:r>
              <a:rPr lang="en-GB" sz="1600" b="1" dirty="0"/>
              <a:t>);</a:t>
            </a:r>
          </a:p>
          <a:p>
            <a:r>
              <a:rPr lang="en-GB" sz="1600" dirty="0" smtClean="0"/>
              <a:t>}</a:t>
            </a:r>
            <a:endParaRPr lang="en-GB" sz="16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85191" y="75982"/>
            <a:ext cx="7328545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2800" dirty="0" err="1" smtClean="0"/>
              <a:t>Inherits</a:t>
            </a:r>
            <a:r>
              <a:rPr lang="it-IT" sz="2800" dirty="0" smtClean="0"/>
              <a:t> or use?  </a:t>
            </a:r>
            <a:r>
              <a:rPr lang="it-IT" sz="2800" dirty="0" smtClean="0">
                <a:sym typeface="Wingdings" panose="05000000000000000000" pitchFamily="2" charset="2"/>
              </a:rPr>
              <a:t> The </a:t>
            </a:r>
            <a:r>
              <a:rPr lang="it-IT" sz="2800" dirty="0" err="1" smtClean="0">
                <a:sym typeface="Wingdings" panose="05000000000000000000" pitchFamily="2" charset="2"/>
              </a:rPr>
              <a:t>resource</a:t>
            </a:r>
            <a:r>
              <a:rPr lang="it-IT" sz="2800" dirty="0" smtClean="0">
                <a:sym typeface="Wingdings" panose="05000000000000000000" pitchFamily="2" charset="2"/>
              </a:rPr>
              <a:t> </a:t>
            </a:r>
            <a:r>
              <a:rPr lang="it-IT" sz="2800" dirty="0" smtClean="0"/>
              <a:t>USES the model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8723608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51</a:t>
            </a:fld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235670" y="1691516"/>
            <a:ext cx="8656809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2400" dirty="0" smtClean="0"/>
              <a:t>La disponibilità del modello come </a:t>
            </a:r>
            <a:r>
              <a:rPr lang="it-IT" sz="2400" dirty="0" err="1" smtClean="0">
                <a:solidFill>
                  <a:srgbClr val="0070C0"/>
                </a:solidFill>
              </a:rPr>
              <a:t>CoAp-resource</a:t>
            </a:r>
            <a:r>
              <a:rPr lang="it-IT" sz="2400" dirty="0" smtClean="0"/>
              <a:t> ci permette di </a:t>
            </a:r>
            <a:r>
              <a:rPr lang="it-IT" sz="2400" dirty="0"/>
              <a:t>definire una ‘</a:t>
            </a:r>
            <a:r>
              <a:rPr lang="it-IT" sz="2400" b="1" dirty="0" err="1">
                <a:solidFill>
                  <a:srgbClr val="FF0000"/>
                </a:solidFill>
              </a:rPr>
              <a:t>LedThing</a:t>
            </a:r>
            <a:r>
              <a:rPr lang="it-IT" sz="2400" dirty="0"/>
              <a:t>’ accessibile via rete </a:t>
            </a:r>
            <a:r>
              <a:rPr lang="it-IT" sz="2400" dirty="0" smtClean="0"/>
              <a:t> (</a:t>
            </a:r>
            <a:r>
              <a:rPr lang="en-GB" sz="2000" b="1" dirty="0" err="1" smtClean="0">
                <a:solidFill>
                  <a:srgbClr val="00B050"/>
                </a:solidFill>
                <a:latin typeface="Arial Narrow" panose="020B0606020202030204" pitchFamily="34" charset="0"/>
              </a:rPr>
              <a:t>MainCoapBasicLed</a:t>
            </a:r>
            <a:r>
              <a:rPr lang="en-GB" sz="20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, </a:t>
            </a:r>
            <a:r>
              <a:rPr lang="en-GB" sz="2000" b="1" dirty="0" err="1" smtClean="0">
                <a:solidFill>
                  <a:srgbClr val="00B050"/>
                </a:solidFill>
                <a:latin typeface="Arial Narrow" panose="020B0606020202030204" pitchFamily="34" charset="0"/>
              </a:rPr>
              <a:t>MainLedCoapOnRaspberry</a:t>
            </a:r>
            <a:r>
              <a:rPr lang="it-IT" sz="2400" dirty="0" smtClean="0"/>
              <a:t>) e</a:t>
            </a:r>
          </a:p>
          <a:p>
            <a:r>
              <a:rPr lang="it-IT" sz="2400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di definire la business </a:t>
            </a:r>
            <a:r>
              <a:rPr lang="it-IT" sz="2400" dirty="0" err="1" smtClean="0"/>
              <a:t>logic</a:t>
            </a:r>
            <a:r>
              <a:rPr lang="it-IT" sz="2400" dirty="0" smtClean="0"/>
              <a:t> </a:t>
            </a:r>
            <a:r>
              <a:rPr lang="it-IT" sz="2400" dirty="0" err="1" smtClean="0"/>
              <a:t>cone</a:t>
            </a:r>
            <a:r>
              <a:rPr lang="it-IT" sz="2400" dirty="0" smtClean="0"/>
              <a:t> </a:t>
            </a:r>
            <a:r>
              <a:rPr lang="it-IT" sz="2400" dirty="0" err="1">
                <a:solidFill>
                  <a:srgbClr val="0070C0"/>
                </a:solidFill>
              </a:rPr>
              <a:t>CoAp</a:t>
            </a:r>
            <a:r>
              <a:rPr lang="it-IT" sz="2400" dirty="0">
                <a:solidFill>
                  <a:srgbClr val="0070C0"/>
                </a:solidFill>
              </a:rPr>
              <a:t>-client</a:t>
            </a:r>
            <a:r>
              <a:rPr lang="it-IT" sz="2400" dirty="0" smtClean="0"/>
              <a:t> del modello </a:t>
            </a:r>
            <a:r>
              <a:rPr lang="it-IT" sz="2800" dirty="0" smtClean="0"/>
              <a:t>(</a:t>
            </a:r>
            <a:r>
              <a:rPr lang="en-GB" sz="2000" b="1" dirty="0" err="1">
                <a:solidFill>
                  <a:srgbClr val="00B050"/>
                </a:solidFill>
                <a:latin typeface="Arial Narrow" panose="020B0606020202030204" pitchFamily="34" charset="0"/>
              </a:rPr>
              <a:t>BlsApplicationLogicCoap</a:t>
            </a:r>
            <a:r>
              <a:rPr lang="it-IT" sz="2800" dirty="0" smtClean="0"/>
              <a:t>) </a:t>
            </a:r>
          </a:p>
          <a:p>
            <a:endParaRPr lang="it-IT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it-IT" sz="2400" dirty="0"/>
              <a:t>d</a:t>
            </a:r>
            <a:r>
              <a:rPr lang="it-IT" sz="2400" dirty="0" smtClean="0"/>
              <a:t>i definire un </a:t>
            </a:r>
            <a:r>
              <a:rPr lang="it-IT" sz="2400" dirty="0" smtClean="0">
                <a:solidFill>
                  <a:srgbClr val="0070C0"/>
                </a:solidFill>
              </a:rPr>
              <a:t>server HTTP (</a:t>
            </a:r>
            <a:r>
              <a:rPr lang="en-GB" sz="20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serverHttpToCoap.js</a:t>
            </a:r>
            <a:r>
              <a:rPr lang="it-IT" sz="2400" dirty="0" smtClean="0">
                <a:solidFill>
                  <a:srgbClr val="0070C0"/>
                </a:solidFill>
              </a:rPr>
              <a:t>) </a:t>
            </a:r>
            <a:r>
              <a:rPr lang="it-IT" sz="2400" dirty="0" smtClean="0"/>
              <a:t>che rende visibile via Web lo stato corrente della </a:t>
            </a:r>
            <a:r>
              <a:rPr lang="it-IT" sz="2400" b="1" dirty="0" err="1">
                <a:solidFill>
                  <a:srgbClr val="FF0000"/>
                </a:solidFill>
              </a:rPr>
              <a:t>LedThing</a:t>
            </a:r>
            <a:endParaRPr lang="it-IT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199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Rettangolo arrotondato 1050"/>
          <p:cNvSpPr/>
          <p:nvPr/>
        </p:nvSpPr>
        <p:spPr>
          <a:xfrm>
            <a:off x="5591811" y="686620"/>
            <a:ext cx="2889316" cy="267037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52</a:t>
            </a:fld>
            <a:endParaRPr lang="it-IT" dirty="0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8496484" y="2292482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cxnSp>
        <p:nvCxnSpPr>
          <p:cNvPr id="107" name="Connettore 2 106"/>
          <p:cNvCxnSpPr>
            <a:stCxn id="81" idx="2"/>
            <a:endCxn id="71" idx="0"/>
          </p:cNvCxnSpPr>
          <p:nvPr/>
        </p:nvCxnSpPr>
        <p:spPr>
          <a:xfrm flipH="1">
            <a:off x="7046805" y="1855704"/>
            <a:ext cx="27516" cy="873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tangolo arrotondato 72"/>
          <p:cNvSpPr/>
          <p:nvPr/>
        </p:nvSpPr>
        <p:spPr>
          <a:xfrm>
            <a:off x="3157843" y="1332249"/>
            <a:ext cx="2063236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BlsApplicationLogic</a:t>
            </a:r>
            <a:endParaRPr lang="it-IT" sz="1400" dirty="0"/>
          </a:p>
        </p:txBody>
      </p:sp>
      <p:sp>
        <p:nvSpPr>
          <p:cNvPr id="74" name="Rettangolo arrotondato 73"/>
          <p:cNvSpPr/>
          <p:nvPr/>
        </p:nvSpPr>
        <p:spPr>
          <a:xfrm>
            <a:off x="3647904" y="893084"/>
            <a:ext cx="1128582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77" name="Rettangolo arrotondato 76"/>
          <p:cNvSpPr/>
          <p:nvPr/>
        </p:nvSpPr>
        <p:spPr>
          <a:xfrm>
            <a:off x="241381" y="1332249"/>
            <a:ext cx="2014888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ButtonObserverModel</a:t>
            </a:r>
            <a:endParaRPr lang="it-IT" sz="1400" dirty="0"/>
          </a:p>
        </p:txBody>
      </p:sp>
      <p:sp>
        <p:nvSpPr>
          <p:cNvPr id="78" name="Rettangolo arrotondato 77"/>
          <p:cNvSpPr/>
          <p:nvPr/>
        </p:nvSpPr>
        <p:spPr>
          <a:xfrm>
            <a:off x="1291429" y="893084"/>
            <a:ext cx="96484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IObservable</a:t>
            </a:r>
            <a:endParaRPr lang="it-IT" sz="1200" dirty="0"/>
          </a:p>
        </p:txBody>
      </p:sp>
      <p:sp>
        <p:nvSpPr>
          <p:cNvPr id="81" name="Rettangolo arrotondato 80"/>
          <p:cNvSpPr/>
          <p:nvPr/>
        </p:nvSpPr>
        <p:spPr>
          <a:xfrm>
            <a:off x="5964234" y="1351648"/>
            <a:ext cx="2220174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LedObservableModel</a:t>
            </a:r>
            <a:endParaRPr lang="it-IT" sz="1400" dirty="0"/>
          </a:p>
        </p:txBody>
      </p:sp>
      <p:sp>
        <p:nvSpPr>
          <p:cNvPr id="82" name="Rettangolo arrotondato 81"/>
          <p:cNvSpPr/>
          <p:nvPr/>
        </p:nvSpPr>
        <p:spPr>
          <a:xfrm>
            <a:off x="6162317" y="931391"/>
            <a:ext cx="1887581" cy="3761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ILedObservable</a:t>
            </a:r>
            <a:endParaRPr lang="it-IT" sz="1200" dirty="0"/>
          </a:p>
        </p:txBody>
      </p:sp>
      <p:cxnSp>
        <p:nvCxnSpPr>
          <p:cNvPr id="85" name="Connettore 2 84"/>
          <p:cNvCxnSpPr>
            <a:stCxn id="73" idx="3"/>
            <a:endCxn id="81" idx="1"/>
          </p:cNvCxnSpPr>
          <p:nvPr/>
        </p:nvCxnSpPr>
        <p:spPr>
          <a:xfrm>
            <a:off x="5221079" y="1584277"/>
            <a:ext cx="743155" cy="1939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85"/>
          <p:cNvCxnSpPr>
            <a:stCxn id="77" idx="3"/>
            <a:endCxn id="73" idx="1"/>
          </p:cNvCxnSpPr>
          <p:nvPr/>
        </p:nvCxnSpPr>
        <p:spPr>
          <a:xfrm>
            <a:off x="2256269" y="1584277"/>
            <a:ext cx="90157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sellaDiTesto 89"/>
          <p:cNvSpPr txBox="1"/>
          <p:nvPr/>
        </p:nvSpPr>
        <p:spPr>
          <a:xfrm>
            <a:off x="2523322" y="1646408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sp>
        <p:nvSpPr>
          <p:cNvPr id="91" name="CasellaDiTesto 90"/>
          <p:cNvSpPr txBox="1"/>
          <p:nvPr/>
        </p:nvSpPr>
        <p:spPr>
          <a:xfrm>
            <a:off x="5395123" y="1670619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cxnSp>
        <p:nvCxnSpPr>
          <p:cNvPr id="102" name="Connettore 1 101"/>
          <p:cNvCxnSpPr/>
          <p:nvPr/>
        </p:nvCxnSpPr>
        <p:spPr>
          <a:xfrm>
            <a:off x="-17440" y="1912405"/>
            <a:ext cx="9011849" cy="0"/>
          </a:xfrm>
          <a:prstGeom prst="line">
            <a:avLst/>
          </a:prstGeom>
          <a:ln w="5715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sellaDiTesto 102"/>
          <p:cNvSpPr txBox="1"/>
          <p:nvPr/>
        </p:nvSpPr>
        <p:spPr>
          <a:xfrm>
            <a:off x="8481127" y="1579463"/>
            <a:ext cx="513282" cy="276999"/>
          </a:xfrm>
          <a:prstGeom prst="rect">
            <a:avLst/>
          </a:prstGeom>
          <a:solidFill>
            <a:srgbClr val="0066CC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HIGH</a:t>
            </a:r>
          </a:p>
        </p:txBody>
      </p:sp>
      <p:sp>
        <p:nvSpPr>
          <p:cNvPr id="127" name="Rettangolo arrotondato 126"/>
          <p:cNvSpPr/>
          <p:nvPr/>
        </p:nvSpPr>
        <p:spPr>
          <a:xfrm>
            <a:off x="339994" y="893084"/>
            <a:ext cx="937314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60" name="Rettangolo 59"/>
          <p:cNvSpPr/>
          <p:nvPr/>
        </p:nvSpPr>
        <p:spPr>
          <a:xfrm>
            <a:off x="190374" y="6062422"/>
            <a:ext cx="278704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MainCoapControlToLedRest</a:t>
            </a:r>
            <a:endParaRPr lang="en-GB" dirty="0"/>
          </a:p>
        </p:txBody>
      </p:sp>
      <p:grpSp>
        <p:nvGrpSpPr>
          <p:cNvPr id="4" name="Gruppo 3"/>
          <p:cNvGrpSpPr/>
          <p:nvPr/>
        </p:nvGrpSpPr>
        <p:grpSpPr>
          <a:xfrm>
            <a:off x="6176771" y="5473154"/>
            <a:ext cx="914400" cy="914400"/>
            <a:chOff x="7998922" y="2800130"/>
            <a:chExt cx="914400" cy="914400"/>
          </a:xfrm>
        </p:grpSpPr>
        <p:grpSp>
          <p:nvGrpSpPr>
            <p:cNvPr id="54" name="Gruppo 53"/>
            <p:cNvGrpSpPr/>
            <p:nvPr/>
          </p:nvGrpSpPr>
          <p:grpSpPr>
            <a:xfrm>
              <a:off x="7998922" y="2800130"/>
              <a:ext cx="914400" cy="914400"/>
              <a:chOff x="411929" y="778914"/>
              <a:chExt cx="914400" cy="914400"/>
            </a:xfrm>
          </p:grpSpPr>
          <p:sp>
            <p:nvSpPr>
              <p:cNvPr id="55" name="Nuvola 54"/>
              <p:cNvSpPr/>
              <p:nvPr/>
            </p:nvSpPr>
            <p:spPr>
              <a:xfrm>
                <a:off x="411929" y="778914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CasellaDiTesto 55"/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57" name="CasellaDiTesto 56"/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sp>
        <p:nvSpPr>
          <p:cNvPr id="71" name="Rettangolo arrotondato 70"/>
          <p:cNvSpPr/>
          <p:nvPr/>
        </p:nvSpPr>
        <p:spPr>
          <a:xfrm>
            <a:off x="5939491" y="2728719"/>
            <a:ext cx="2214627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LedOnRaspberry</a:t>
            </a:r>
            <a:endParaRPr lang="it-IT" dirty="0"/>
          </a:p>
        </p:txBody>
      </p:sp>
      <p:sp>
        <p:nvSpPr>
          <p:cNvPr id="72" name="Rettangolo arrotondato 71"/>
          <p:cNvSpPr/>
          <p:nvPr/>
        </p:nvSpPr>
        <p:spPr>
          <a:xfrm>
            <a:off x="5715440" y="2317453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cxnSp>
        <p:nvCxnSpPr>
          <p:cNvPr id="62" name="Connettore 4 61"/>
          <p:cNvCxnSpPr>
            <a:stCxn id="73" idx="2"/>
            <a:endCxn id="66" idx="0"/>
          </p:cNvCxnSpPr>
          <p:nvPr/>
        </p:nvCxnSpPr>
        <p:spPr>
          <a:xfrm rot="5400000">
            <a:off x="1326380" y="1587858"/>
            <a:ext cx="2614635" cy="3111529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4 64"/>
          <p:cNvCxnSpPr>
            <a:stCxn id="63" idx="6"/>
            <a:endCxn id="59" idx="1"/>
          </p:cNvCxnSpPr>
          <p:nvPr/>
        </p:nvCxnSpPr>
        <p:spPr>
          <a:xfrm flipV="1">
            <a:off x="1667196" y="4897839"/>
            <a:ext cx="566359" cy="20000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4" name="Gruppo 1023"/>
          <p:cNvGrpSpPr/>
          <p:nvPr/>
        </p:nvGrpSpPr>
        <p:grpSpPr>
          <a:xfrm>
            <a:off x="359823" y="4450940"/>
            <a:ext cx="1307373" cy="1101493"/>
            <a:chOff x="344743" y="3938868"/>
            <a:chExt cx="1307373" cy="1101493"/>
          </a:xfrm>
        </p:grpSpPr>
        <p:sp>
          <p:nvSpPr>
            <p:cNvPr id="63" name="Ovale 62"/>
            <p:cNvSpPr/>
            <p:nvPr/>
          </p:nvSpPr>
          <p:spPr>
            <a:xfrm>
              <a:off x="344743" y="4131175"/>
              <a:ext cx="1307373" cy="9091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CoapServer</a:t>
              </a:r>
              <a:endParaRPr lang="en-GB" sz="1200" dirty="0"/>
            </a:p>
          </p:txBody>
        </p:sp>
        <p:sp>
          <p:nvSpPr>
            <p:cNvPr id="66" name="CasellaDiTesto 65"/>
            <p:cNvSpPr txBox="1"/>
            <p:nvPr/>
          </p:nvSpPr>
          <p:spPr>
            <a:xfrm>
              <a:off x="777213" y="3938868"/>
              <a:ext cx="571277" cy="384613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sz="1600" dirty="0"/>
                <a:t>5683</a:t>
              </a:r>
              <a:endParaRPr lang="it-IT" sz="1600" dirty="0"/>
            </a:p>
          </p:txBody>
        </p:sp>
      </p:grpSp>
      <p:sp>
        <p:nvSpPr>
          <p:cNvPr id="69" name="Rettangolo arrotondato 68"/>
          <p:cNvSpPr/>
          <p:nvPr/>
        </p:nvSpPr>
        <p:spPr>
          <a:xfrm>
            <a:off x="5069261" y="5362307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79" name="Rettangolo arrotondato 78"/>
          <p:cNvSpPr/>
          <p:nvPr/>
        </p:nvSpPr>
        <p:spPr>
          <a:xfrm>
            <a:off x="2547402" y="3696677"/>
            <a:ext cx="978293" cy="374571"/>
          </a:xfrm>
          <a:prstGeom prst="roundRect">
            <a:avLst/>
          </a:prstGeom>
          <a:ln w="38100">
            <a:solidFill>
              <a:srgbClr val="9966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it-IT" sz="1600" dirty="0"/>
              <a:t>Resource</a:t>
            </a:r>
          </a:p>
        </p:txBody>
      </p:sp>
      <p:sp>
        <p:nvSpPr>
          <p:cNvPr id="84" name="Triangolo isoscele 83"/>
          <p:cNvSpPr/>
          <p:nvPr/>
        </p:nvSpPr>
        <p:spPr>
          <a:xfrm>
            <a:off x="3238757" y="4492545"/>
            <a:ext cx="124600" cy="144016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cxnSp>
        <p:nvCxnSpPr>
          <p:cNvPr id="97" name="Connettore 1 96"/>
          <p:cNvCxnSpPr/>
          <p:nvPr/>
        </p:nvCxnSpPr>
        <p:spPr>
          <a:xfrm>
            <a:off x="68795" y="3645024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sellaDiTesto 140"/>
          <p:cNvSpPr txBox="1"/>
          <p:nvPr/>
        </p:nvSpPr>
        <p:spPr>
          <a:xfrm>
            <a:off x="4384974" y="3883674"/>
            <a:ext cx="4707892" cy="646331"/>
          </a:xfrm>
          <a:prstGeom prst="rect">
            <a:avLst/>
          </a:prstGeom>
          <a:solidFill>
            <a:srgbClr val="F1FFC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it-IT"/>
            </a:defPPr>
          </a:lstStyle>
          <a:p>
            <a:r>
              <a:rPr lang="it-IT" dirty="0"/>
              <a:t>The ‘</a:t>
            </a:r>
            <a:r>
              <a:rPr lang="it-IT" dirty="0" err="1"/>
              <a:t>thing</a:t>
            </a:r>
            <a:r>
              <a:rPr lang="it-IT" dirty="0"/>
              <a:t>’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accessible</a:t>
            </a:r>
            <a:r>
              <a:rPr lang="it-IT" dirty="0"/>
              <a:t> via </a:t>
            </a:r>
            <a:r>
              <a:rPr lang="it-IT" dirty="0" err="1"/>
              <a:t>CoaP</a:t>
            </a:r>
            <a:endParaRPr lang="it-IT" dirty="0"/>
          </a:p>
          <a:p>
            <a:r>
              <a:rPr lang="it-IT" dirty="0"/>
              <a:t> A </a:t>
            </a:r>
            <a:r>
              <a:rPr lang="it-IT" dirty="0" err="1"/>
              <a:t>change</a:t>
            </a:r>
            <a:r>
              <a:rPr lang="it-IT" dirty="0"/>
              <a:t> on the </a:t>
            </a:r>
            <a:r>
              <a:rPr lang="it-IT" dirty="0" smtClean="0"/>
              <a:t>model </a:t>
            </a:r>
            <a:r>
              <a:rPr lang="it-IT" dirty="0" err="1"/>
              <a:t>is</a:t>
            </a:r>
            <a:r>
              <a:rPr lang="it-IT" dirty="0"/>
              <a:t> propagate on </a:t>
            </a:r>
            <a:r>
              <a:rPr lang="it-IT" dirty="0" err="1"/>
              <a:t>physical</a:t>
            </a:r>
            <a:endParaRPr lang="it-IT" dirty="0"/>
          </a:p>
        </p:txBody>
      </p:sp>
      <p:sp>
        <p:nvSpPr>
          <p:cNvPr id="142" name="CasellaDiTesto 141"/>
          <p:cNvSpPr txBox="1"/>
          <p:nvPr/>
        </p:nvSpPr>
        <p:spPr>
          <a:xfrm>
            <a:off x="3628016" y="2082156"/>
            <a:ext cx="498085" cy="95410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  <a:p>
            <a:r>
              <a:rPr lang="it-IT" sz="1400" dirty="0"/>
              <a:t>Put</a:t>
            </a:r>
          </a:p>
          <a:p>
            <a:r>
              <a:rPr lang="it-IT" sz="1400" dirty="0"/>
              <a:t>Post</a:t>
            </a:r>
          </a:p>
          <a:p>
            <a:r>
              <a:rPr lang="it-IT" sz="1400" dirty="0"/>
              <a:t>…</a:t>
            </a:r>
            <a:endParaRPr lang="en-GB" sz="1400" dirty="0"/>
          </a:p>
        </p:txBody>
      </p:sp>
      <p:sp>
        <p:nvSpPr>
          <p:cNvPr id="143" name="Rettangolo arrotondato 142"/>
          <p:cNvSpPr/>
          <p:nvPr/>
        </p:nvSpPr>
        <p:spPr>
          <a:xfrm>
            <a:off x="4522238" y="4852338"/>
            <a:ext cx="2381806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LedObservableModel</a:t>
            </a:r>
            <a:endParaRPr lang="it-IT" sz="1400" dirty="0"/>
          </a:p>
        </p:txBody>
      </p:sp>
      <p:cxnSp>
        <p:nvCxnSpPr>
          <p:cNvPr id="1047" name="Connettore 4 1046"/>
          <p:cNvCxnSpPr>
            <a:stCxn id="143" idx="2"/>
            <a:endCxn id="68" idx="1"/>
          </p:cNvCxnSpPr>
          <p:nvPr/>
        </p:nvCxnSpPr>
        <p:spPr>
          <a:xfrm rot="5400000">
            <a:off x="5050292" y="5276089"/>
            <a:ext cx="582545" cy="743155"/>
          </a:xfrm>
          <a:prstGeom prst="bentConnector4">
            <a:avLst>
              <a:gd name="adj1" fmla="val 28368"/>
              <a:gd name="adj2" fmla="val 13076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Connettore 1 1054"/>
          <p:cNvCxnSpPr/>
          <p:nvPr/>
        </p:nvCxnSpPr>
        <p:spPr>
          <a:xfrm flipH="1">
            <a:off x="5221079" y="1351648"/>
            <a:ext cx="494361" cy="704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nettore 1 167"/>
          <p:cNvCxnSpPr/>
          <p:nvPr/>
        </p:nvCxnSpPr>
        <p:spPr>
          <a:xfrm>
            <a:off x="5373479" y="1304350"/>
            <a:ext cx="341961" cy="7579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ttore 1 171"/>
          <p:cNvCxnSpPr/>
          <p:nvPr/>
        </p:nvCxnSpPr>
        <p:spPr>
          <a:xfrm>
            <a:off x="5768510" y="379687"/>
            <a:ext cx="2969258" cy="31362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ttangolo 174"/>
          <p:cNvSpPr/>
          <p:nvPr/>
        </p:nvSpPr>
        <p:spPr>
          <a:xfrm>
            <a:off x="497343" y="271121"/>
            <a:ext cx="278704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MainCoapControlToLedRest</a:t>
            </a:r>
            <a:endParaRPr lang="en-GB" dirty="0"/>
          </a:p>
        </p:txBody>
      </p:sp>
      <p:grpSp>
        <p:nvGrpSpPr>
          <p:cNvPr id="1062" name="Gruppo 1061"/>
          <p:cNvGrpSpPr/>
          <p:nvPr/>
        </p:nvGrpSpPr>
        <p:grpSpPr>
          <a:xfrm>
            <a:off x="273745" y="1875261"/>
            <a:ext cx="2060035" cy="528045"/>
            <a:chOff x="273745" y="1875261"/>
            <a:chExt cx="2060035" cy="528045"/>
          </a:xfrm>
        </p:grpSpPr>
        <p:sp>
          <p:nvSpPr>
            <p:cNvPr id="177" name="Rettangolo arrotondato 176"/>
            <p:cNvSpPr/>
            <p:nvPr/>
          </p:nvSpPr>
          <p:spPr>
            <a:xfrm>
              <a:off x="273745" y="1909521"/>
              <a:ext cx="1362146" cy="298072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100" dirty="0" err="1"/>
                <a:t>ButtonAsGui</a:t>
              </a:r>
              <a:endParaRPr lang="it-IT" sz="1100" dirty="0"/>
            </a:p>
          </p:txBody>
        </p:sp>
        <p:sp>
          <p:nvSpPr>
            <p:cNvPr id="178" name="Rettangolo arrotondato 177"/>
            <p:cNvSpPr/>
            <p:nvPr/>
          </p:nvSpPr>
          <p:spPr>
            <a:xfrm>
              <a:off x="474690" y="2207593"/>
              <a:ext cx="927470" cy="19571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dirty="0" err="1"/>
                <a:t>IObservable</a:t>
              </a:r>
              <a:endParaRPr lang="it-IT" sz="1100" dirty="0"/>
            </a:p>
          </p:txBody>
        </p:sp>
        <p:pic>
          <p:nvPicPr>
            <p:cNvPr id="17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234" y="1875261"/>
              <a:ext cx="590546" cy="413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8" name="Rettangolo 57"/>
          <p:cNvSpPr/>
          <p:nvPr/>
        </p:nvSpPr>
        <p:spPr>
          <a:xfrm>
            <a:off x="7344610" y="3469672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NETWORK</a:t>
            </a:r>
          </a:p>
        </p:txBody>
      </p:sp>
      <p:sp>
        <p:nvSpPr>
          <p:cNvPr id="68" name="Rettangolo arrotondato 67"/>
          <p:cNvSpPr/>
          <p:nvPr/>
        </p:nvSpPr>
        <p:spPr>
          <a:xfrm>
            <a:off x="4969986" y="5686911"/>
            <a:ext cx="1365478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Plugin</a:t>
            </a:r>
            <a:endParaRPr lang="it-IT" dirty="0"/>
          </a:p>
        </p:txBody>
      </p:sp>
      <p:sp>
        <p:nvSpPr>
          <p:cNvPr id="64" name="CasellaDiTesto 63"/>
          <p:cNvSpPr txBox="1"/>
          <p:nvPr/>
        </p:nvSpPr>
        <p:spPr>
          <a:xfrm>
            <a:off x="7529196" y="5146658"/>
            <a:ext cx="1378904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Led </a:t>
            </a:r>
            <a:r>
              <a:rPr lang="it-IT" dirty="0" err="1" smtClean="0"/>
              <a:t>Thing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Rest</a:t>
            </a:r>
            <a:endParaRPr lang="it-IT" dirty="0" smtClean="0"/>
          </a:p>
        </p:txBody>
      </p:sp>
      <p:sp>
        <p:nvSpPr>
          <p:cNvPr id="59" name="Rettangolo arrotondato 58"/>
          <p:cNvSpPr/>
          <p:nvPr/>
        </p:nvSpPr>
        <p:spPr>
          <a:xfrm>
            <a:off x="2233555" y="4664665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LedCoapResource</a:t>
            </a:r>
            <a:endParaRPr lang="en-GB" dirty="0"/>
          </a:p>
        </p:txBody>
      </p:sp>
      <p:cxnSp>
        <p:nvCxnSpPr>
          <p:cNvPr id="14" name="Connettore 4 13"/>
          <p:cNvCxnSpPr>
            <a:stCxn id="59" idx="3"/>
            <a:endCxn id="143" idx="1"/>
          </p:cNvCxnSpPr>
          <p:nvPr/>
        </p:nvCxnSpPr>
        <p:spPr>
          <a:xfrm>
            <a:off x="4126101" y="4897839"/>
            <a:ext cx="396137" cy="20652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ttangolo arrotondato 75"/>
          <p:cNvSpPr/>
          <p:nvPr/>
        </p:nvSpPr>
        <p:spPr>
          <a:xfrm>
            <a:off x="2292484" y="4005619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sp>
        <p:nvSpPr>
          <p:cNvPr id="67" name="Rettangolo 66"/>
          <p:cNvSpPr/>
          <p:nvPr/>
        </p:nvSpPr>
        <p:spPr>
          <a:xfrm>
            <a:off x="190374" y="5581342"/>
            <a:ext cx="19559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MainCoapBasicLed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522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Il WEB</a:t>
            </a:r>
            <a:endParaRPr lang="en-GB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(From) Lamp (to) </a:t>
            </a:r>
            <a:r>
              <a:rPr lang="it-IT" dirty="0" err="1" smtClean="0"/>
              <a:t>Mean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1611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54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235671" y="692069"/>
            <a:ext cx="8304709" cy="830997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Req3: accedere a un Led mediante una pagina WEB e visualizzare</a:t>
            </a:r>
          </a:p>
          <a:p>
            <a:r>
              <a:rPr lang="it-IT" sz="2400" dirty="0">
                <a:solidFill>
                  <a:schemeClr val="tx1"/>
                </a:solidFill>
              </a:rPr>
              <a:t>l</a:t>
            </a:r>
            <a:r>
              <a:rPr lang="it-IT" sz="2400" dirty="0" smtClean="0">
                <a:solidFill>
                  <a:schemeClr val="tx1"/>
                </a:solidFill>
              </a:rPr>
              <a:t>o stato del Led nella pagina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235670" y="2158111"/>
            <a:ext cx="83047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LAMP</a:t>
            </a:r>
            <a:r>
              <a:rPr lang="en-GB" dirty="0"/>
              <a:t> is an archetypal model of web service </a:t>
            </a:r>
            <a:r>
              <a:rPr lang="en-GB" dirty="0">
                <a:hlinkClick r:id="rId2" tooltip="Solution stack"/>
              </a:rPr>
              <a:t>stacks</a:t>
            </a:r>
            <a:r>
              <a:rPr lang="en-GB" dirty="0"/>
              <a:t>, named as an </a:t>
            </a:r>
            <a:r>
              <a:rPr lang="en-GB" dirty="0">
                <a:hlinkClick r:id="rId3" tooltip="Acronym"/>
              </a:rPr>
              <a:t>acronym</a:t>
            </a:r>
            <a:r>
              <a:rPr lang="en-GB" dirty="0"/>
              <a:t> of the names of its original four </a:t>
            </a:r>
            <a:r>
              <a:rPr lang="en-GB" dirty="0">
                <a:hlinkClick r:id="rId4" tooltip="Open-source"/>
              </a:rPr>
              <a:t>open-source</a:t>
            </a:r>
            <a:r>
              <a:rPr lang="en-GB" dirty="0"/>
              <a:t> components: the </a:t>
            </a:r>
            <a:r>
              <a:rPr lang="en-GB" dirty="0">
                <a:hlinkClick r:id="rId5" tooltip="GNU"/>
              </a:rPr>
              <a:t>GNU</a:t>
            </a:r>
            <a:r>
              <a:rPr lang="en-GB" dirty="0"/>
              <a:t>/</a:t>
            </a:r>
            <a:r>
              <a:rPr lang="en-GB" dirty="0">
                <a:hlinkClick r:id="rId6" tooltip="Linux"/>
              </a:rPr>
              <a:t>Linux</a:t>
            </a:r>
            <a:r>
              <a:rPr lang="en-GB" dirty="0"/>
              <a:t> </a:t>
            </a:r>
            <a:r>
              <a:rPr lang="en-GB" dirty="0">
                <a:hlinkClick r:id="rId7" tooltip="Operating system"/>
              </a:rPr>
              <a:t>operating system</a:t>
            </a:r>
            <a:r>
              <a:rPr lang="en-GB" dirty="0"/>
              <a:t>, the </a:t>
            </a:r>
            <a:r>
              <a:rPr lang="en-GB" dirty="0">
                <a:hlinkClick r:id="rId8" tooltip="Apache HTTP Server"/>
              </a:rPr>
              <a:t>Apache HTTP Server</a:t>
            </a:r>
            <a:r>
              <a:rPr lang="en-GB" dirty="0"/>
              <a:t>, the </a:t>
            </a:r>
            <a:r>
              <a:rPr lang="en-GB" dirty="0">
                <a:hlinkClick r:id="rId9" tooltip="MySQL"/>
              </a:rPr>
              <a:t>MySQL</a:t>
            </a:r>
            <a:r>
              <a:rPr lang="en-GB" dirty="0"/>
              <a:t> </a:t>
            </a:r>
            <a:r>
              <a:rPr lang="en-GB" dirty="0">
                <a:hlinkClick r:id="rId10" tooltip="Relational database management system"/>
              </a:rPr>
              <a:t>relational database management system</a:t>
            </a:r>
            <a:r>
              <a:rPr lang="en-GB" dirty="0"/>
              <a:t> (RDBMS), and the </a:t>
            </a:r>
            <a:r>
              <a:rPr lang="en-GB" dirty="0">
                <a:hlinkClick r:id="rId11" tooltip="PHP"/>
              </a:rPr>
              <a:t>PHP</a:t>
            </a:r>
            <a:r>
              <a:rPr lang="en-GB" dirty="0"/>
              <a:t> </a:t>
            </a:r>
            <a:r>
              <a:rPr lang="en-GB" dirty="0">
                <a:hlinkClick r:id="rId12" tooltip="Programming language"/>
              </a:rPr>
              <a:t>programming language</a:t>
            </a:r>
            <a:r>
              <a:rPr lang="en-GB" dirty="0" smtClean="0"/>
              <a:t>.</a:t>
            </a:r>
          </a:p>
          <a:p>
            <a:endParaRPr lang="it-IT" dirty="0"/>
          </a:p>
          <a:p>
            <a:r>
              <a:rPr lang="en-GB" b="1" dirty="0"/>
              <a:t>MEAN</a:t>
            </a:r>
            <a:r>
              <a:rPr lang="en-GB" dirty="0"/>
              <a:t> is a </a:t>
            </a:r>
            <a:r>
              <a:rPr lang="en-GB" dirty="0">
                <a:hlinkClick r:id="rId13" tooltip="Free and open-source software"/>
              </a:rPr>
              <a:t>free and open-source</a:t>
            </a:r>
            <a:r>
              <a:rPr lang="en-GB" dirty="0"/>
              <a:t> </a:t>
            </a:r>
            <a:r>
              <a:rPr lang="en-GB" dirty="0">
                <a:hlinkClick r:id="rId14" tooltip="JavaScript"/>
              </a:rPr>
              <a:t>JavaScript</a:t>
            </a:r>
            <a:r>
              <a:rPr lang="en-GB" dirty="0"/>
              <a:t> </a:t>
            </a:r>
            <a:r>
              <a:rPr lang="en-GB" dirty="0">
                <a:hlinkClick r:id="rId15" tooltip="Software stack"/>
              </a:rPr>
              <a:t>software stack</a:t>
            </a:r>
            <a:r>
              <a:rPr lang="en-GB" dirty="0"/>
              <a:t> for building </a:t>
            </a:r>
            <a:r>
              <a:rPr lang="en-GB" dirty="0">
                <a:hlinkClick r:id="rId16" tooltip="Dynamic web page"/>
              </a:rPr>
              <a:t>dynamic web sites</a:t>
            </a:r>
            <a:r>
              <a:rPr lang="en-GB" dirty="0"/>
              <a:t> and </a:t>
            </a:r>
            <a:r>
              <a:rPr lang="en-GB" dirty="0">
                <a:hlinkClick r:id="rId17" tooltip="Web application"/>
              </a:rPr>
              <a:t>web applications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The MEAN stack is </a:t>
            </a:r>
            <a:r>
              <a:rPr lang="en-GB" dirty="0">
                <a:hlinkClick r:id="rId18" tooltip="MongoDB"/>
              </a:rPr>
              <a:t>MongoDB</a:t>
            </a:r>
            <a:r>
              <a:rPr lang="en-GB" dirty="0"/>
              <a:t>, </a:t>
            </a:r>
            <a:r>
              <a:rPr lang="en-GB" dirty="0">
                <a:hlinkClick r:id="rId19" tooltip="Express.js"/>
              </a:rPr>
              <a:t>Express.js</a:t>
            </a:r>
            <a:r>
              <a:rPr lang="en-GB" dirty="0"/>
              <a:t>, </a:t>
            </a:r>
            <a:r>
              <a:rPr lang="en-GB" dirty="0">
                <a:hlinkClick r:id="rId20" tooltip="AngularJS"/>
              </a:rPr>
              <a:t>AngularJS</a:t>
            </a:r>
            <a:r>
              <a:rPr lang="en-GB" dirty="0"/>
              <a:t> (or </a:t>
            </a:r>
            <a:r>
              <a:rPr lang="en-GB" dirty="0">
                <a:hlinkClick r:id="rId21" tooltip="Angular (application platform)"/>
              </a:rPr>
              <a:t>Angular</a:t>
            </a:r>
            <a:r>
              <a:rPr lang="en-GB" dirty="0"/>
              <a:t>), and </a:t>
            </a:r>
            <a:r>
              <a:rPr lang="en-GB" dirty="0">
                <a:hlinkClick r:id="rId22" tooltip="Node.js"/>
              </a:rPr>
              <a:t>Node.js</a:t>
            </a:r>
            <a:r>
              <a:rPr lang="en-GB" dirty="0"/>
              <a:t>. Because all components of the MEAN stack support programs are written in JavaScript, MEAN applications can be written in one language for both </a:t>
            </a:r>
            <a:r>
              <a:rPr lang="en-GB" dirty="0">
                <a:hlinkClick r:id="rId23" tooltip="Server-side"/>
              </a:rPr>
              <a:t>server-side</a:t>
            </a:r>
            <a:r>
              <a:rPr lang="en-GB" dirty="0"/>
              <a:t> and </a:t>
            </a:r>
            <a:r>
              <a:rPr lang="en-GB" dirty="0">
                <a:hlinkClick r:id="rId24" tooltip="Client-side"/>
              </a:rPr>
              <a:t>client-side</a:t>
            </a:r>
            <a:r>
              <a:rPr lang="en-GB" dirty="0"/>
              <a:t> execution environments.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40193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55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73" name="Rettangolo arrotondato 72"/>
          <p:cNvSpPr/>
          <p:nvPr/>
        </p:nvSpPr>
        <p:spPr>
          <a:xfrm>
            <a:off x="3157842" y="1332249"/>
            <a:ext cx="2350261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BlsApplicationLogicCoap</a:t>
            </a:r>
            <a:endParaRPr lang="it-IT" sz="1400" dirty="0"/>
          </a:p>
        </p:txBody>
      </p:sp>
      <p:sp>
        <p:nvSpPr>
          <p:cNvPr id="74" name="Rettangolo arrotondato 73"/>
          <p:cNvSpPr/>
          <p:nvPr/>
        </p:nvSpPr>
        <p:spPr>
          <a:xfrm>
            <a:off x="3647904" y="893084"/>
            <a:ext cx="1128582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77" name="Rettangolo arrotondato 76"/>
          <p:cNvSpPr/>
          <p:nvPr/>
        </p:nvSpPr>
        <p:spPr>
          <a:xfrm>
            <a:off x="241381" y="1332249"/>
            <a:ext cx="2014888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ButtonObserverModel</a:t>
            </a:r>
            <a:endParaRPr lang="it-IT" sz="1400" dirty="0"/>
          </a:p>
        </p:txBody>
      </p:sp>
      <p:sp>
        <p:nvSpPr>
          <p:cNvPr id="78" name="Rettangolo arrotondato 77"/>
          <p:cNvSpPr/>
          <p:nvPr/>
        </p:nvSpPr>
        <p:spPr>
          <a:xfrm>
            <a:off x="1291429" y="893084"/>
            <a:ext cx="96484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IObservable</a:t>
            </a:r>
            <a:endParaRPr lang="it-IT" sz="1200" dirty="0"/>
          </a:p>
        </p:txBody>
      </p:sp>
      <p:cxnSp>
        <p:nvCxnSpPr>
          <p:cNvPr id="86" name="Connettore 2 85"/>
          <p:cNvCxnSpPr>
            <a:stCxn id="77" idx="3"/>
            <a:endCxn id="73" idx="1"/>
          </p:cNvCxnSpPr>
          <p:nvPr/>
        </p:nvCxnSpPr>
        <p:spPr>
          <a:xfrm>
            <a:off x="2256269" y="1584277"/>
            <a:ext cx="90157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sellaDiTesto 89"/>
          <p:cNvSpPr txBox="1"/>
          <p:nvPr/>
        </p:nvSpPr>
        <p:spPr>
          <a:xfrm>
            <a:off x="2523322" y="1646408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cxnSp>
        <p:nvCxnSpPr>
          <p:cNvPr id="102" name="Connettore 1 101"/>
          <p:cNvCxnSpPr/>
          <p:nvPr/>
        </p:nvCxnSpPr>
        <p:spPr>
          <a:xfrm>
            <a:off x="98392" y="1907632"/>
            <a:ext cx="2220308" cy="0"/>
          </a:xfrm>
          <a:prstGeom prst="line">
            <a:avLst/>
          </a:prstGeom>
          <a:ln w="5715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ttangolo arrotondato 126"/>
          <p:cNvSpPr/>
          <p:nvPr/>
        </p:nvSpPr>
        <p:spPr>
          <a:xfrm>
            <a:off x="339994" y="893084"/>
            <a:ext cx="937314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cxnSp>
        <p:nvCxnSpPr>
          <p:cNvPr id="62" name="Connettore 4 61"/>
          <p:cNvCxnSpPr>
            <a:stCxn id="73" idx="2"/>
            <a:endCxn id="66" idx="0"/>
          </p:cNvCxnSpPr>
          <p:nvPr/>
        </p:nvCxnSpPr>
        <p:spPr>
          <a:xfrm rot="5400000">
            <a:off x="2230844" y="1857716"/>
            <a:ext cx="2123541" cy="2080719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4" name="Gruppo 1023"/>
          <p:cNvGrpSpPr/>
          <p:nvPr/>
        </p:nvGrpSpPr>
        <p:grpSpPr>
          <a:xfrm>
            <a:off x="1534145" y="3959846"/>
            <a:ext cx="1307373" cy="1101493"/>
            <a:chOff x="344743" y="3938868"/>
            <a:chExt cx="1307373" cy="1101493"/>
          </a:xfrm>
        </p:grpSpPr>
        <p:sp>
          <p:nvSpPr>
            <p:cNvPr id="63" name="Ovale 62"/>
            <p:cNvSpPr/>
            <p:nvPr/>
          </p:nvSpPr>
          <p:spPr>
            <a:xfrm>
              <a:off x="344743" y="4131175"/>
              <a:ext cx="1307373" cy="9091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CoapServer</a:t>
              </a:r>
              <a:endParaRPr lang="en-GB" sz="1200" dirty="0"/>
            </a:p>
          </p:txBody>
        </p:sp>
        <p:sp>
          <p:nvSpPr>
            <p:cNvPr id="66" name="CasellaDiTesto 65"/>
            <p:cNvSpPr txBox="1"/>
            <p:nvPr/>
          </p:nvSpPr>
          <p:spPr>
            <a:xfrm>
              <a:off x="777213" y="3938868"/>
              <a:ext cx="571277" cy="384613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sz="1600" dirty="0"/>
                <a:t>5683</a:t>
              </a:r>
              <a:endParaRPr lang="it-IT" sz="1600" dirty="0"/>
            </a:p>
          </p:txBody>
        </p:sp>
      </p:grpSp>
      <p:sp>
        <p:nvSpPr>
          <p:cNvPr id="76" name="Rettangolo arrotondato 75"/>
          <p:cNvSpPr/>
          <p:nvPr/>
        </p:nvSpPr>
        <p:spPr>
          <a:xfrm>
            <a:off x="2641664" y="4592989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LedCoapResource</a:t>
            </a:r>
            <a:endParaRPr lang="en-GB" dirty="0"/>
          </a:p>
        </p:txBody>
      </p:sp>
      <p:sp>
        <p:nvSpPr>
          <p:cNvPr id="84" name="Triangolo isoscele 83"/>
          <p:cNvSpPr/>
          <p:nvPr/>
        </p:nvSpPr>
        <p:spPr>
          <a:xfrm>
            <a:off x="3509603" y="5040921"/>
            <a:ext cx="124600" cy="144016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cxnSp>
        <p:nvCxnSpPr>
          <p:cNvPr id="97" name="Connettore 1 96"/>
          <p:cNvCxnSpPr/>
          <p:nvPr/>
        </p:nvCxnSpPr>
        <p:spPr>
          <a:xfrm>
            <a:off x="132151" y="3704614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asellaDiTesto 141"/>
          <p:cNvSpPr txBox="1"/>
          <p:nvPr/>
        </p:nvSpPr>
        <p:spPr>
          <a:xfrm>
            <a:off x="497343" y="2569481"/>
            <a:ext cx="4980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  <a:p>
            <a:r>
              <a:rPr lang="it-IT" sz="1400" dirty="0"/>
              <a:t>Put</a:t>
            </a:r>
          </a:p>
          <a:p>
            <a:r>
              <a:rPr lang="it-IT" sz="1400" dirty="0"/>
              <a:t>Post</a:t>
            </a:r>
          </a:p>
          <a:p>
            <a:r>
              <a:rPr lang="it-IT" sz="1400" dirty="0"/>
              <a:t>…</a:t>
            </a:r>
            <a:endParaRPr lang="en-GB" sz="1400" dirty="0"/>
          </a:p>
        </p:txBody>
      </p:sp>
      <p:sp>
        <p:nvSpPr>
          <p:cNvPr id="143" name="Rettangolo arrotondato 142"/>
          <p:cNvSpPr/>
          <p:nvPr/>
        </p:nvSpPr>
        <p:spPr>
          <a:xfrm>
            <a:off x="2318700" y="5222689"/>
            <a:ext cx="2381806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LedObservableModel</a:t>
            </a:r>
            <a:endParaRPr lang="it-IT" sz="1400" dirty="0"/>
          </a:p>
        </p:txBody>
      </p:sp>
      <p:cxnSp>
        <p:nvCxnSpPr>
          <p:cNvPr id="1047" name="Connettore 4 1046"/>
          <p:cNvCxnSpPr>
            <a:stCxn id="143" idx="3"/>
            <a:endCxn id="59" idx="3"/>
          </p:cNvCxnSpPr>
          <p:nvPr/>
        </p:nvCxnSpPr>
        <p:spPr>
          <a:xfrm flipH="1">
            <a:off x="3529324" y="5474717"/>
            <a:ext cx="1171182" cy="830189"/>
          </a:xfrm>
          <a:prstGeom prst="bentConnector3">
            <a:avLst>
              <a:gd name="adj1" fmla="val -1951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ttangolo 174"/>
          <p:cNvSpPr/>
          <p:nvPr/>
        </p:nvSpPr>
        <p:spPr>
          <a:xfrm>
            <a:off x="241381" y="287460"/>
            <a:ext cx="278704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MainCoapControlToLedRest</a:t>
            </a:r>
            <a:endParaRPr lang="en-GB" dirty="0"/>
          </a:p>
        </p:txBody>
      </p:sp>
      <p:grpSp>
        <p:nvGrpSpPr>
          <p:cNvPr id="58" name="Gruppo 57"/>
          <p:cNvGrpSpPr/>
          <p:nvPr/>
        </p:nvGrpSpPr>
        <p:grpSpPr>
          <a:xfrm>
            <a:off x="1417982" y="5848745"/>
            <a:ext cx="2111342" cy="718613"/>
            <a:chOff x="5760058" y="2714670"/>
            <a:chExt cx="2111342" cy="718613"/>
          </a:xfrm>
        </p:grpSpPr>
        <p:sp>
          <p:nvSpPr>
            <p:cNvPr id="61" name="Rettangolo arrotondato 60"/>
            <p:cNvSpPr/>
            <p:nvPr/>
          </p:nvSpPr>
          <p:spPr>
            <a:xfrm>
              <a:off x="6516444" y="2714670"/>
              <a:ext cx="1287760" cy="29012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pic>
          <p:nvPicPr>
            <p:cNvPr id="6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058" y="2714670"/>
              <a:ext cx="692549" cy="71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Rettangolo arrotondato 58"/>
            <p:cNvSpPr/>
            <p:nvPr/>
          </p:nvSpPr>
          <p:spPr>
            <a:xfrm>
              <a:off x="6495789" y="3004797"/>
              <a:ext cx="1375611" cy="332067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LedAsGui</a:t>
              </a:r>
              <a:endParaRPr lang="it-IT" dirty="0"/>
            </a:p>
          </p:txBody>
        </p:sp>
      </p:grpSp>
      <p:sp>
        <p:nvSpPr>
          <p:cNvPr id="70" name="Ovale 69"/>
          <p:cNvSpPr/>
          <p:nvPr/>
        </p:nvSpPr>
        <p:spPr>
          <a:xfrm>
            <a:off x="5534314" y="2556623"/>
            <a:ext cx="3214150" cy="909186"/>
          </a:xfrm>
          <a:prstGeom prst="ellipse">
            <a:avLst/>
          </a:prstGeom>
          <a:solidFill>
            <a:srgbClr val="CDFE54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serverHttpToCoapMqttNoMongo</a:t>
            </a:r>
            <a:endParaRPr lang="en-GB" sz="1200" dirty="0"/>
          </a:p>
        </p:txBody>
      </p:sp>
      <p:sp>
        <p:nvSpPr>
          <p:cNvPr id="75" name="CasellaDiTesto 74"/>
          <p:cNvSpPr txBox="1"/>
          <p:nvPr/>
        </p:nvSpPr>
        <p:spPr>
          <a:xfrm>
            <a:off x="6208561" y="2364316"/>
            <a:ext cx="621897" cy="338554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it-IT"/>
            </a:defPPr>
            <a:lvl1pPr>
              <a:defRPr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8080</a:t>
            </a:r>
            <a:endParaRPr lang="it-IT" dirty="0"/>
          </a:p>
        </p:txBody>
      </p:sp>
      <p:cxnSp>
        <p:nvCxnSpPr>
          <p:cNvPr id="80" name="Connettore 4 79"/>
          <p:cNvCxnSpPr>
            <a:stCxn id="70" idx="4"/>
            <a:endCxn id="66" idx="3"/>
          </p:cNvCxnSpPr>
          <p:nvPr/>
        </p:nvCxnSpPr>
        <p:spPr>
          <a:xfrm rot="5400000">
            <a:off x="4496469" y="1507233"/>
            <a:ext cx="686344" cy="4603497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600108" y="5222689"/>
            <a:ext cx="614272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66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83" name="Rettangolo 82"/>
          <p:cNvSpPr/>
          <p:nvPr/>
        </p:nvSpPr>
        <p:spPr>
          <a:xfrm>
            <a:off x="4882572" y="2675394"/>
            <a:ext cx="614272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66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endParaRPr lang="it-IT" sz="66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7" name="Rettangolo 86"/>
          <p:cNvSpPr/>
          <p:nvPr/>
        </p:nvSpPr>
        <p:spPr>
          <a:xfrm>
            <a:off x="3222188" y="-9279"/>
            <a:ext cx="614272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66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it-IT" sz="66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0" name="Rettangolo 59"/>
          <p:cNvSpPr/>
          <p:nvPr/>
        </p:nvSpPr>
        <p:spPr>
          <a:xfrm>
            <a:off x="-17440" y="4928263"/>
            <a:ext cx="19559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MainCoapBasicLed</a:t>
            </a:r>
            <a:endParaRPr lang="en-GB" dirty="0"/>
          </a:p>
        </p:txBody>
      </p:sp>
      <p:grpSp>
        <p:nvGrpSpPr>
          <p:cNvPr id="94" name="Gruppo 93"/>
          <p:cNvGrpSpPr/>
          <p:nvPr/>
        </p:nvGrpSpPr>
        <p:grpSpPr>
          <a:xfrm>
            <a:off x="273745" y="1875261"/>
            <a:ext cx="2060035" cy="528045"/>
            <a:chOff x="273745" y="1875261"/>
            <a:chExt cx="2060035" cy="528045"/>
          </a:xfrm>
        </p:grpSpPr>
        <p:sp>
          <p:nvSpPr>
            <p:cNvPr id="95" name="Rettangolo arrotondato 94"/>
            <p:cNvSpPr/>
            <p:nvPr/>
          </p:nvSpPr>
          <p:spPr>
            <a:xfrm>
              <a:off x="273745" y="1909521"/>
              <a:ext cx="1362146" cy="298072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100" dirty="0" err="1"/>
                <a:t>ButtonAsGui</a:t>
              </a:r>
              <a:endParaRPr lang="it-IT" sz="1100" dirty="0"/>
            </a:p>
          </p:txBody>
        </p:sp>
        <p:sp>
          <p:nvSpPr>
            <p:cNvPr id="96" name="Rettangolo arrotondato 95"/>
            <p:cNvSpPr/>
            <p:nvPr/>
          </p:nvSpPr>
          <p:spPr>
            <a:xfrm>
              <a:off x="474690" y="2207593"/>
              <a:ext cx="927470" cy="19571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dirty="0" err="1"/>
                <a:t>IObservable</a:t>
              </a:r>
              <a:endParaRPr lang="it-IT" sz="1100" dirty="0"/>
            </a:p>
          </p:txBody>
        </p:sp>
        <p:pic>
          <p:nvPicPr>
            <p:cNvPr id="9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234" y="1875261"/>
              <a:ext cx="590546" cy="413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CasellaDiTesto 45"/>
          <p:cNvSpPr txBox="1"/>
          <p:nvPr/>
        </p:nvSpPr>
        <p:spPr>
          <a:xfrm>
            <a:off x="6588448" y="5357453"/>
            <a:ext cx="2023759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Front end </a:t>
            </a:r>
            <a:r>
              <a:rPr lang="it-IT" dirty="0" smtClean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WebSockets</a:t>
            </a:r>
            <a:endParaRPr lang="it-IT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365" y="523973"/>
            <a:ext cx="2504547" cy="186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ttangolo arrotondato 46"/>
          <p:cNvSpPr/>
          <p:nvPr/>
        </p:nvSpPr>
        <p:spPr>
          <a:xfrm>
            <a:off x="6972035" y="4529199"/>
            <a:ext cx="1633681" cy="76839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49" name="Connettore 4 48"/>
          <p:cNvCxnSpPr>
            <a:stCxn id="76" idx="3"/>
            <a:endCxn id="47" idx="1"/>
          </p:cNvCxnSpPr>
          <p:nvPr/>
        </p:nvCxnSpPr>
        <p:spPr>
          <a:xfrm>
            <a:off x="4534210" y="4826163"/>
            <a:ext cx="2437825" cy="8723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4 50"/>
          <p:cNvCxnSpPr>
            <a:stCxn id="70" idx="6"/>
            <a:endCxn id="47" idx="0"/>
          </p:cNvCxnSpPr>
          <p:nvPr/>
        </p:nvCxnSpPr>
        <p:spPr>
          <a:xfrm flipH="1">
            <a:off x="7788876" y="3011216"/>
            <a:ext cx="959588" cy="1517983"/>
          </a:xfrm>
          <a:prstGeom prst="bentConnector4">
            <a:avLst>
              <a:gd name="adj1" fmla="val -23823"/>
              <a:gd name="adj2" fmla="val 64974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4638075" y="4853357"/>
            <a:ext cx="199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p</a:t>
            </a:r>
            <a:r>
              <a:rPr lang="it-IT" dirty="0" err="1" smtClean="0"/>
              <a:t>ublish</a:t>
            </a:r>
            <a:r>
              <a:rPr lang="it-IT" dirty="0" smtClean="0"/>
              <a:t>  </a:t>
            </a:r>
            <a:r>
              <a:rPr lang="it-IT" dirty="0" err="1" smtClean="0"/>
              <a:t>true</a:t>
            </a:r>
            <a:r>
              <a:rPr lang="it-IT" dirty="0" smtClean="0"/>
              <a:t> / false</a:t>
            </a:r>
            <a:endParaRPr lang="en-GB" dirty="0"/>
          </a:p>
        </p:txBody>
      </p:sp>
      <p:sp>
        <p:nvSpPr>
          <p:cNvPr id="56" name="CasellaDiTesto 55"/>
          <p:cNvSpPr txBox="1"/>
          <p:nvPr/>
        </p:nvSpPr>
        <p:spPr>
          <a:xfrm>
            <a:off x="7811671" y="3229392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subscribe</a:t>
            </a:r>
            <a:endParaRPr lang="en-GB" dirty="0"/>
          </a:p>
        </p:txBody>
      </p:sp>
      <p:sp>
        <p:nvSpPr>
          <p:cNvPr id="68" name="Rettangolo 67"/>
          <p:cNvSpPr/>
          <p:nvPr/>
        </p:nvSpPr>
        <p:spPr>
          <a:xfrm>
            <a:off x="7142560" y="4526654"/>
            <a:ext cx="1206501" cy="257969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 smtClean="0"/>
              <a:t>u</a:t>
            </a:r>
            <a:r>
              <a:rPr lang="en-GB" sz="1400" dirty="0" err="1" smtClean="0"/>
              <a:t>nibo</a:t>
            </a:r>
            <a:r>
              <a:rPr lang="en-GB" sz="1400" dirty="0" smtClean="0"/>
              <a:t>/</a:t>
            </a:r>
            <a:r>
              <a:rPr lang="en-GB" sz="1400" dirty="0" err="1" smtClean="0"/>
              <a:t>qasys</a:t>
            </a:r>
            <a:endParaRPr lang="en-GB" sz="1400" dirty="0"/>
          </a:p>
        </p:txBody>
      </p:sp>
      <p:sp>
        <p:nvSpPr>
          <p:cNvPr id="71" name="CasellaDiTesto 70"/>
          <p:cNvSpPr txBox="1"/>
          <p:nvPr/>
        </p:nvSpPr>
        <p:spPr>
          <a:xfrm>
            <a:off x="68780" y="6453466"/>
            <a:ext cx="32127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/>
              <a:t>curl </a:t>
            </a:r>
            <a:r>
              <a:rPr lang="en-GB" sz="1100" dirty="0"/>
              <a:t>-X GET  </a:t>
            </a:r>
            <a:r>
              <a:rPr lang="en-GB" sz="1100" dirty="0">
                <a:hlinkClick r:id="rId5"/>
              </a:rPr>
              <a:t>http://</a:t>
            </a:r>
            <a:r>
              <a:rPr lang="en-GB" sz="1100" dirty="0" smtClean="0">
                <a:hlinkClick r:id="rId5"/>
              </a:rPr>
              <a:t>localhost:8080/Led</a:t>
            </a:r>
            <a:endParaRPr lang="en-GB" sz="1100" dirty="0" smtClean="0"/>
          </a:p>
          <a:p>
            <a:r>
              <a:rPr lang="en-GB" sz="1100" dirty="0" smtClean="0"/>
              <a:t>curl </a:t>
            </a:r>
            <a:r>
              <a:rPr lang="en-GB" sz="1100" dirty="0"/>
              <a:t>-X PUT -d "true" http://localhost:8080/ledSwitch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63117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56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827584" y="226158"/>
            <a:ext cx="7344816" cy="230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1" dirty="0" err="1" smtClean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MainCoapBasicLed</a:t>
            </a:r>
            <a:r>
              <a:rPr lang="en-GB" dirty="0" smtClean="0"/>
              <a:t>: </a:t>
            </a:r>
            <a:r>
              <a:rPr lang="en-GB" dirty="0" err="1" smtClean="0"/>
              <a:t>rende</a:t>
            </a:r>
            <a:r>
              <a:rPr lang="en-GB" dirty="0" smtClean="0"/>
              <a:t> </a:t>
            </a:r>
            <a:r>
              <a:rPr lang="en-GB" dirty="0" err="1" smtClean="0"/>
              <a:t>disponibile</a:t>
            </a:r>
            <a:r>
              <a:rPr lang="en-GB" dirty="0" smtClean="0"/>
              <a:t> </a:t>
            </a:r>
            <a:r>
              <a:rPr lang="en-GB" dirty="0" err="1" smtClean="0"/>
              <a:t>il</a:t>
            </a:r>
            <a:r>
              <a:rPr lang="en-GB" dirty="0" smtClean="0"/>
              <a:t> Led come </a:t>
            </a:r>
            <a:r>
              <a:rPr lang="en-GB" dirty="0" err="1" smtClean="0"/>
              <a:t>risorsa</a:t>
            </a:r>
            <a:r>
              <a:rPr lang="en-GB" dirty="0" smtClean="0"/>
              <a:t> </a:t>
            </a:r>
            <a:r>
              <a:rPr lang="en-GB" dirty="0" err="1" smtClean="0"/>
              <a:t>Coap</a:t>
            </a:r>
            <a:r>
              <a:rPr lang="en-GB" dirty="0" smtClean="0"/>
              <a:t> </a:t>
            </a:r>
            <a:r>
              <a:rPr lang="en-GB" dirty="0"/>
              <a:t>(</a:t>
            </a:r>
            <a:r>
              <a:rPr lang="en-GB" dirty="0" err="1"/>
              <a:t>LedThing</a:t>
            </a:r>
            <a:r>
              <a:rPr lang="en-GB" dirty="0" smtClean="0"/>
              <a:t>) </a:t>
            </a:r>
            <a:r>
              <a:rPr lang="en-GB" dirty="0" err="1" smtClean="0"/>
              <a:t>inserendo</a:t>
            </a:r>
            <a:r>
              <a:rPr lang="en-GB" dirty="0" smtClean="0"/>
              <a:t> in un server </a:t>
            </a:r>
            <a:r>
              <a:rPr lang="en-GB" dirty="0" err="1" smtClean="0"/>
              <a:t>Coap</a:t>
            </a:r>
            <a:r>
              <a:rPr lang="en-GB" dirty="0" smtClean="0"/>
              <a:t> la </a:t>
            </a:r>
            <a:r>
              <a:rPr lang="en-GB" dirty="0" err="1" smtClean="0"/>
              <a:t>risorsa</a:t>
            </a:r>
            <a:r>
              <a:rPr lang="en-GB" dirty="0" smtClean="0"/>
              <a:t> </a:t>
            </a:r>
            <a:r>
              <a:rPr lang="en-GB" dirty="0" err="1"/>
              <a:t>LedCoapResource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 err="1" smtClean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MainCoapControlToLedRest</a:t>
            </a:r>
            <a:r>
              <a:rPr lang="en-GB" dirty="0" smtClean="0"/>
              <a:t>: </a:t>
            </a:r>
            <a:r>
              <a:rPr lang="en-GB" dirty="0" err="1" smtClean="0"/>
              <a:t>crea</a:t>
            </a:r>
            <a:r>
              <a:rPr lang="en-GB" dirty="0" smtClean="0"/>
              <a:t> un (sotto)</a:t>
            </a:r>
            <a:r>
              <a:rPr lang="en-GB" dirty="0" err="1" smtClean="0"/>
              <a:t>sistema</a:t>
            </a:r>
            <a:r>
              <a:rPr lang="en-GB" dirty="0" smtClean="0"/>
              <a:t> </a:t>
            </a:r>
            <a:r>
              <a:rPr lang="en-GB" dirty="0" err="1" smtClean="0"/>
              <a:t>che</a:t>
            </a:r>
            <a:r>
              <a:rPr lang="en-GB" dirty="0" smtClean="0"/>
              <a:t> </a:t>
            </a:r>
            <a:r>
              <a:rPr lang="en-GB" dirty="0" err="1" smtClean="0"/>
              <a:t>modifica</a:t>
            </a:r>
            <a:r>
              <a:rPr lang="en-GB" dirty="0" smtClean="0"/>
              <a:t> la </a:t>
            </a:r>
            <a:r>
              <a:rPr lang="en-GB" dirty="0" err="1" smtClean="0"/>
              <a:t>LedThing</a:t>
            </a:r>
            <a:r>
              <a:rPr lang="en-GB" dirty="0" smtClean="0"/>
              <a:t> </a:t>
            </a:r>
            <a:r>
              <a:rPr lang="en-GB" dirty="0" err="1" smtClean="0"/>
              <a:t>usando</a:t>
            </a:r>
            <a:r>
              <a:rPr lang="en-GB" dirty="0" smtClean="0"/>
              <a:t> un </a:t>
            </a:r>
            <a:r>
              <a:rPr lang="en-GB" dirty="0" err="1" smtClean="0"/>
              <a:t>ButtonGui</a:t>
            </a: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serverHttpToCoap.js</a:t>
            </a:r>
            <a:r>
              <a:rPr lang="en-GB" dirty="0" smtClean="0"/>
              <a:t>: </a:t>
            </a:r>
            <a:r>
              <a:rPr lang="en-GB" dirty="0" err="1" smtClean="0"/>
              <a:t>fornisce</a:t>
            </a:r>
            <a:r>
              <a:rPr lang="en-GB" dirty="0" smtClean="0"/>
              <a:t> un front-end web </a:t>
            </a:r>
            <a:r>
              <a:rPr lang="en-GB" dirty="0" err="1" smtClean="0"/>
              <a:t>alla</a:t>
            </a:r>
            <a:r>
              <a:rPr lang="en-GB" dirty="0" smtClean="0"/>
              <a:t> </a:t>
            </a:r>
            <a:r>
              <a:rPr lang="en-GB" dirty="0" err="1"/>
              <a:t>LedThing</a:t>
            </a:r>
            <a:r>
              <a:rPr lang="en-GB" dirty="0"/>
              <a:t> </a:t>
            </a:r>
            <a:r>
              <a:rPr lang="en-GB" dirty="0" err="1" smtClean="0"/>
              <a:t>che</a:t>
            </a:r>
            <a:endParaRPr lang="en-GB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Offre all’utente pulsanti per modificare/ispezionare la </a:t>
            </a:r>
            <a:r>
              <a:rPr lang="en-GB" dirty="0" err="1" smtClean="0"/>
              <a:t>LedThing</a:t>
            </a:r>
            <a:r>
              <a:rPr lang="en-GB" dirty="0" smtClean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Offre una vista aggiornata del valore corrente della </a:t>
            </a:r>
            <a:r>
              <a:rPr lang="en-GB" dirty="0" err="1"/>
              <a:t>LedThing</a:t>
            </a:r>
            <a:r>
              <a:rPr lang="en-GB" dirty="0"/>
              <a:t> </a:t>
            </a:r>
            <a:r>
              <a:rPr lang="en-GB" dirty="0" err="1" smtClean="0"/>
              <a:t>usando</a:t>
            </a:r>
            <a:r>
              <a:rPr lang="en-GB" dirty="0" smtClean="0"/>
              <a:t> </a:t>
            </a:r>
            <a:r>
              <a:rPr lang="en-GB" dirty="0" err="1" smtClean="0"/>
              <a:t>una</a:t>
            </a:r>
            <a:r>
              <a:rPr lang="en-GB" dirty="0" smtClean="0"/>
              <a:t> </a:t>
            </a:r>
            <a:r>
              <a:rPr lang="en-GB" dirty="0" err="1" smtClean="0"/>
              <a:t>WebSocket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2924944"/>
            <a:ext cx="4176463" cy="3115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4271571" y="2774729"/>
            <a:ext cx="4731388" cy="34163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LedCoapResource</a:t>
            </a:r>
            <a:r>
              <a:rPr lang="en-GB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Risponde alle richieste GET/PUT per </a:t>
            </a:r>
            <a:r>
              <a:rPr lang="it-IT" dirty="0" err="1" smtClean="0"/>
              <a:t>url</a:t>
            </a:r>
            <a:r>
              <a:rPr lang="it-IT" dirty="0" smtClean="0"/>
              <a:t>=/Led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modifica</a:t>
            </a:r>
            <a:r>
              <a:rPr lang="en-GB" dirty="0"/>
              <a:t> </a:t>
            </a:r>
            <a:r>
              <a:rPr lang="en-GB" dirty="0" smtClean="0"/>
              <a:t>lo </a:t>
            </a:r>
            <a:r>
              <a:rPr lang="en-GB" dirty="0" err="1" smtClean="0"/>
              <a:t>stato</a:t>
            </a:r>
            <a:r>
              <a:rPr lang="en-GB" dirty="0" smtClean="0"/>
              <a:t> del Led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/>
              <a:t>come  observer </a:t>
            </a:r>
            <a:r>
              <a:rPr lang="en-GB" dirty="0"/>
              <a:t>di </a:t>
            </a:r>
            <a:r>
              <a:rPr lang="en-GB" dirty="0" err="1" smtClean="0"/>
              <a:t>ledmodel</a:t>
            </a:r>
            <a:endParaRPr lang="en-GB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in risposta a una PUT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agisce come </a:t>
            </a:r>
            <a:r>
              <a:rPr lang="it-IT" dirty="0" err="1" smtClean="0"/>
              <a:t>observable</a:t>
            </a:r>
            <a:r>
              <a:rPr lang="it-IT" dirty="0" smtClean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rispetto al led concreto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rispetto ai clienti </a:t>
            </a:r>
            <a:r>
              <a:rPr lang="it-IT" dirty="0" err="1" smtClean="0"/>
              <a:t>Coap</a:t>
            </a:r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Pubblica via MQTT le modifiche di stato sulla </a:t>
            </a:r>
            <a:r>
              <a:rPr lang="it-IT" dirty="0" err="1" smtClean="0"/>
              <a:t>topic</a:t>
            </a:r>
            <a:r>
              <a:rPr lang="it-IT" dirty="0" smtClean="0"/>
              <a:t> </a:t>
            </a:r>
            <a:r>
              <a:rPr lang="it-IT" b="1" dirty="0" err="1" smtClean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unibo</a:t>
            </a:r>
            <a:r>
              <a:rPr lang="it-IT" b="1" dirty="0" smtClean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/</a:t>
            </a:r>
            <a:r>
              <a:rPr lang="it-IT" b="1" dirty="0" err="1" smtClean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qasys</a:t>
            </a:r>
            <a:r>
              <a:rPr lang="it-IT" b="1" dirty="0" smtClean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.</a:t>
            </a:r>
            <a:r>
              <a:rPr lang="it-IT" dirty="0" smtClean="0"/>
              <a:t> Queste sono ricevute dal server che aggiorna le pagine HTML via </a:t>
            </a:r>
            <a:r>
              <a:rPr lang="it-IT" dirty="0" err="1" smtClean="0"/>
              <a:t>WebSocket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987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 smtClean="0"/>
              <a:t>Models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(domain) </a:t>
            </a:r>
            <a:r>
              <a:rPr lang="it-IT" dirty="0" err="1" smtClean="0"/>
              <a:t>resources</a:t>
            </a:r>
            <a:r>
              <a:rPr lang="it-IT" dirty="0" smtClean="0"/>
              <a:t>  </a:t>
            </a:r>
            <a:endParaRPr lang="en-GB" dirty="0"/>
          </a:p>
        </p:txBody>
      </p:sp>
      <p:sp>
        <p:nvSpPr>
          <p:cNvPr id="8" name="Sottotito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 smtClean="0"/>
              <a:t>Towards</a:t>
            </a:r>
            <a:r>
              <a:rPr lang="it-IT" dirty="0" smtClean="0"/>
              <a:t> Domain-</a:t>
            </a:r>
            <a:r>
              <a:rPr lang="it-IT" dirty="0" err="1" smtClean="0"/>
              <a:t>Driven</a:t>
            </a:r>
            <a:r>
              <a:rPr lang="it-IT" dirty="0" smtClean="0"/>
              <a:t> design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98247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ttangolo 106"/>
          <p:cNvSpPr/>
          <p:nvPr/>
        </p:nvSpPr>
        <p:spPr>
          <a:xfrm>
            <a:off x="2161680" y="2204864"/>
            <a:ext cx="4009071" cy="32447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1" name="Ovale 190"/>
          <p:cNvSpPr/>
          <p:nvPr/>
        </p:nvSpPr>
        <p:spPr>
          <a:xfrm>
            <a:off x="2771800" y="2775661"/>
            <a:ext cx="2429881" cy="2381531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tangolo 3"/>
          <p:cNvSpPr/>
          <p:nvPr/>
        </p:nvSpPr>
        <p:spPr>
          <a:xfrm>
            <a:off x="6984131" y="3278118"/>
            <a:ext cx="986408" cy="4647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Actuator</a:t>
            </a:r>
            <a:r>
              <a:rPr lang="it-IT" sz="1400" dirty="0" smtClean="0"/>
              <a:t> 1</a:t>
            </a:r>
            <a:endParaRPr lang="en-GB" sz="1400" dirty="0"/>
          </a:p>
        </p:txBody>
      </p:sp>
      <p:sp>
        <p:nvSpPr>
          <p:cNvPr id="5" name="Rettangolo 4"/>
          <p:cNvSpPr/>
          <p:nvPr/>
        </p:nvSpPr>
        <p:spPr>
          <a:xfrm>
            <a:off x="6984131" y="4402467"/>
            <a:ext cx="986408" cy="4647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Actuator</a:t>
            </a:r>
            <a:r>
              <a:rPr lang="it-IT" sz="1400" dirty="0" smtClean="0"/>
              <a:t> N</a:t>
            </a:r>
            <a:endParaRPr lang="en-GB" sz="1400" dirty="0"/>
          </a:p>
        </p:txBody>
      </p:sp>
      <p:sp>
        <p:nvSpPr>
          <p:cNvPr id="6" name="Rettangolo 5"/>
          <p:cNvSpPr/>
          <p:nvPr/>
        </p:nvSpPr>
        <p:spPr>
          <a:xfrm>
            <a:off x="5184343" y="3278117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cxnSp>
        <p:nvCxnSpPr>
          <p:cNvPr id="8" name="Connettore 4 7"/>
          <p:cNvCxnSpPr>
            <a:stCxn id="6" idx="3"/>
            <a:endCxn id="4" idx="1"/>
          </p:cNvCxnSpPr>
          <p:nvPr/>
        </p:nvCxnSpPr>
        <p:spPr>
          <a:xfrm>
            <a:off x="6170751" y="3510500"/>
            <a:ext cx="813380" cy="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/>
          <p:cNvSpPr/>
          <p:nvPr/>
        </p:nvSpPr>
        <p:spPr>
          <a:xfrm>
            <a:off x="5139407" y="4412443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cxnSp>
        <p:nvCxnSpPr>
          <p:cNvPr id="11" name="Connettore 2 10"/>
          <p:cNvCxnSpPr>
            <a:stCxn id="9" idx="3"/>
            <a:endCxn id="5" idx="1"/>
          </p:cNvCxnSpPr>
          <p:nvPr/>
        </p:nvCxnSpPr>
        <p:spPr>
          <a:xfrm flipV="1">
            <a:off x="6125815" y="4634850"/>
            <a:ext cx="858316" cy="99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/>
          <p:cNvSpPr txBox="1"/>
          <p:nvPr/>
        </p:nvSpPr>
        <p:spPr>
          <a:xfrm>
            <a:off x="6266651" y="3228597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CoAP</a:t>
            </a:r>
            <a:endParaRPr lang="en-GB" sz="1400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6266651" y="4258554"/>
            <a:ext cx="762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OPC-UA</a:t>
            </a:r>
            <a:endParaRPr lang="en-GB" sz="1400" dirty="0"/>
          </a:p>
        </p:txBody>
      </p:sp>
      <p:sp>
        <p:nvSpPr>
          <p:cNvPr id="20" name="Ovale 19"/>
          <p:cNvSpPr/>
          <p:nvPr/>
        </p:nvSpPr>
        <p:spPr>
          <a:xfrm>
            <a:off x="3216272" y="3254517"/>
            <a:ext cx="1570456" cy="1494363"/>
          </a:xfrm>
          <a:prstGeom prst="ellipse">
            <a:avLst/>
          </a:prstGeom>
          <a:solidFill>
            <a:srgbClr val="CDFE54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Resource</a:t>
            </a:r>
          </a:p>
          <a:p>
            <a:pPr algn="ctr"/>
            <a:r>
              <a:rPr lang="it-IT" dirty="0" smtClean="0"/>
              <a:t>(domain)</a:t>
            </a:r>
          </a:p>
          <a:p>
            <a:pPr algn="ctr"/>
            <a:r>
              <a:rPr lang="it-IT" dirty="0" smtClean="0"/>
              <a:t>Model</a:t>
            </a:r>
            <a:endParaRPr lang="en-GB" dirty="0"/>
          </a:p>
        </p:txBody>
      </p:sp>
      <p:sp>
        <p:nvSpPr>
          <p:cNvPr id="33" name="AutoShape 4" descr="Risultati immagini per data base image"/>
          <p:cNvSpPr>
            <a:spLocks noChangeAspect="1" noChangeArrowheads="1"/>
          </p:cNvSpPr>
          <p:nvPr/>
        </p:nvSpPr>
        <p:spPr bwMode="auto">
          <a:xfrm>
            <a:off x="547460" y="1033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4" name="Immagin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78482" y="5509968"/>
            <a:ext cx="850139" cy="1175061"/>
          </a:xfrm>
          <a:prstGeom prst="rect">
            <a:avLst/>
          </a:prstGeom>
        </p:spPr>
      </p:pic>
      <p:sp>
        <p:nvSpPr>
          <p:cNvPr id="40" name="Rettangolo 39"/>
          <p:cNvSpPr/>
          <p:nvPr/>
        </p:nvSpPr>
        <p:spPr>
          <a:xfrm>
            <a:off x="3470525" y="2306390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r>
              <a:rPr lang="it-IT" sz="1400" dirty="0" smtClean="0"/>
              <a:t> UI</a:t>
            </a:r>
            <a:endParaRPr lang="en-GB" sz="1400" dirty="0"/>
          </a:p>
        </p:txBody>
      </p:sp>
      <p:sp>
        <p:nvSpPr>
          <p:cNvPr id="72" name="Rettangolo 71"/>
          <p:cNvSpPr/>
          <p:nvPr/>
        </p:nvSpPr>
        <p:spPr>
          <a:xfrm>
            <a:off x="2154017" y="3045735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r>
              <a:rPr lang="it-IT" sz="1400" dirty="0" smtClean="0"/>
              <a:t> INPUT</a:t>
            </a:r>
            <a:endParaRPr lang="en-GB" sz="1400" dirty="0"/>
          </a:p>
        </p:txBody>
      </p:sp>
      <p:sp>
        <p:nvSpPr>
          <p:cNvPr id="75" name="Ovale 74"/>
          <p:cNvSpPr/>
          <p:nvPr/>
        </p:nvSpPr>
        <p:spPr>
          <a:xfrm>
            <a:off x="99462" y="2666875"/>
            <a:ext cx="1561062" cy="1222484"/>
          </a:xfrm>
          <a:prstGeom prst="ellipse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External</a:t>
            </a:r>
            <a:endParaRPr lang="it-IT" dirty="0" smtClean="0"/>
          </a:p>
          <a:p>
            <a:pPr algn="ctr"/>
            <a:r>
              <a:rPr lang="it-IT" dirty="0" err="1" smtClean="0"/>
              <a:t>Appl</a:t>
            </a:r>
            <a:endParaRPr lang="en-GB" dirty="0"/>
          </a:p>
        </p:txBody>
      </p:sp>
      <p:sp>
        <p:nvSpPr>
          <p:cNvPr id="87" name="CasellaDiTesto 86"/>
          <p:cNvSpPr txBox="1"/>
          <p:nvPr/>
        </p:nvSpPr>
        <p:spPr>
          <a:xfrm>
            <a:off x="2152295" y="3889359"/>
            <a:ext cx="772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/>
              <a:t>update</a:t>
            </a:r>
            <a:endParaRPr lang="en-GB" sz="1600" dirty="0"/>
          </a:p>
        </p:txBody>
      </p:sp>
      <p:sp>
        <p:nvSpPr>
          <p:cNvPr id="88" name="CasellaDiTesto 87"/>
          <p:cNvSpPr txBox="1"/>
          <p:nvPr/>
        </p:nvSpPr>
        <p:spPr>
          <a:xfrm>
            <a:off x="5980116" y="1305201"/>
            <a:ext cx="772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/>
              <a:t>update</a:t>
            </a:r>
            <a:endParaRPr lang="en-GB" sz="1600" dirty="0"/>
          </a:p>
        </p:txBody>
      </p:sp>
      <p:cxnSp>
        <p:nvCxnSpPr>
          <p:cNvPr id="116" name="Connettore 4 115"/>
          <p:cNvCxnSpPr>
            <a:stCxn id="20" idx="4"/>
            <a:endCxn id="34" idx="3"/>
          </p:cNvCxnSpPr>
          <p:nvPr/>
        </p:nvCxnSpPr>
        <p:spPr>
          <a:xfrm rot="16200000" flipH="1">
            <a:off x="4965682" y="3784698"/>
            <a:ext cx="1348619" cy="327698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380" y="440247"/>
            <a:ext cx="1399247" cy="1258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0" name="Connettore 4 149"/>
          <p:cNvCxnSpPr>
            <a:stCxn id="75" idx="6"/>
            <a:endCxn id="72" idx="1"/>
          </p:cNvCxnSpPr>
          <p:nvPr/>
        </p:nvCxnSpPr>
        <p:spPr>
          <a:xfrm>
            <a:off x="1660524" y="3278117"/>
            <a:ext cx="493493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e 163"/>
          <p:cNvSpPr/>
          <p:nvPr/>
        </p:nvSpPr>
        <p:spPr>
          <a:xfrm>
            <a:off x="6812992" y="1032513"/>
            <a:ext cx="1561062" cy="1222484"/>
          </a:xfrm>
          <a:prstGeom prst="ellipse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External</a:t>
            </a:r>
            <a:endParaRPr lang="it-IT" dirty="0" smtClean="0"/>
          </a:p>
          <a:p>
            <a:pPr algn="ctr"/>
            <a:r>
              <a:rPr lang="it-IT" dirty="0" err="1" smtClean="0"/>
              <a:t>Appl</a:t>
            </a:r>
            <a:endParaRPr lang="en-GB" dirty="0"/>
          </a:p>
        </p:txBody>
      </p:sp>
      <p:cxnSp>
        <p:nvCxnSpPr>
          <p:cNvPr id="171" name="Connettore 2 170"/>
          <p:cNvCxnSpPr>
            <a:stCxn id="20" idx="7"/>
            <a:endCxn id="164" idx="3"/>
          </p:cNvCxnSpPr>
          <p:nvPr/>
        </p:nvCxnSpPr>
        <p:spPr>
          <a:xfrm flipV="1">
            <a:off x="4556740" y="2075968"/>
            <a:ext cx="2484864" cy="13973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ttore 2 176"/>
          <p:cNvCxnSpPr>
            <a:stCxn id="119" idx="2"/>
            <a:endCxn id="40" idx="0"/>
          </p:cNvCxnSpPr>
          <p:nvPr/>
        </p:nvCxnSpPr>
        <p:spPr>
          <a:xfrm flipH="1">
            <a:off x="3963729" y="1698866"/>
            <a:ext cx="16275" cy="607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ttangolo 188"/>
          <p:cNvSpPr/>
          <p:nvPr/>
        </p:nvSpPr>
        <p:spPr>
          <a:xfrm>
            <a:off x="386789" y="4402466"/>
            <a:ext cx="986408" cy="4647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Sensor 1</a:t>
            </a:r>
            <a:endParaRPr lang="en-GB" sz="1400" dirty="0"/>
          </a:p>
        </p:txBody>
      </p:sp>
      <p:sp>
        <p:nvSpPr>
          <p:cNvPr id="190" name="Rettangolo 189"/>
          <p:cNvSpPr/>
          <p:nvPr/>
        </p:nvSpPr>
        <p:spPr>
          <a:xfrm>
            <a:off x="2147365" y="4396086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sp>
        <p:nvSpPr>
          <p:cNvPr id="217" name="CasellaDiTesto 216"/>
          <p:cNvSpPr txBox="1"/>
          <p:nvPr/>
        </p:nvSpPr>
        <p:spPr>
          <a:xfrm>
            <a:off x="3280380" y="2806209"/>
            <a:ext cx="1438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/>
              <a:t>Controller</a:t>
            </a:r>
            <a:endParaRPr lang="en-GB" sz="2400" dirty="0"/>
          </a:p>
        </p:txBody>
      </p:sp>
      <p:cxnSp>
        <p:nvCxnSpPr>
          <p:cNvPr id="219" name="Connettore 4 218"/>
          <p:cNvCxnSpPr>
            <a:stCxn id="189" idx="3"/>
            <a:endCxn id="190" idx="1"/>
          </p:cNvCxnSpPr>
          <p:nvPr/>
        </p:nvCxnSpPr>
        <p:spPr>
          <a:xfrm flipV="1">
            <a:off x="1373197" y="4628469"/>
            <a:ext cx="774168" cy="638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ttangolo 237"/>
          <p:cNvSpPr/>
          <p:nvPr/>
        </p:nvSpPr>
        <p:spPr>
          <a:xfrm>
            <a:off x="3511626" y="4984856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r>
              <a:rPr lang="it-IT" sz="1400" dirty="0" smtClean="0"/>
              <a:t> DB</a:t>
            </a:r>
            <a:endParaRPr lang="en-GB" sz="1400" dirty="0"/>
          </a:p>
        </p:txBody>
      </p:sp>
      <p:cxnSp>
        <p:nvCxnSpPr>
          <p:cNvPr id="242" name="Connettore 4 241"/>
          <p:cNvCxnSpPr>
            <a:stCxn id="190" idx="0"/>
          </p:cNvCxnSpPr>
          <p:nvPr/>
        </p:nvCxnSpPr>
        <p:spPr>
          <a:xfrm rot="5400000" flipH="1" flipV="1">
            <a:off x="2648194" y="3849419"/>
            <a:ext cx="539042" cy="5542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Connettore 4 247"/>
          <p:cNvCxnSpPr>
            <a:stCxn id="20" idx="6"/>
            <a:endCxn id="9" idx="1"/>
          </p:cNvCxnSpPr>
          <p:nvPr/>
        </p:nvCxnSpPr>
        <p:spPr>
          <a:xfrm>
            <a:off x="4786728" y="4001699"/>
            <a:ext cx="352679" cy="64312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nettore 4 250"/>
          <p:cNvCxnSpPr>
            <a:stCxn id="20" idx="6"/>
            <a:endCxn id="6" idx="1"/>
          </p:cNvCxnSpPr>
          <p:nvPr/>
        </p:nvCxnSpPr>
        <p:spPr>
          <a:xfrm flipV="1">
            <a:off x="4786728" y="3510500"/>
            <a:ext cx="397615" cy="49119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ttangolo 258"/>
          <p:cNvSpPr/>
          <p:nvPr/>
        </p:nvSpPr>
        <p:spPr>
          <a:xfrm>
            <a:off x="386789" y="4924809"/>
            <a:ext cx="986408" cy="4647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Sensor N</a:t>
            </a:r>
            <a:endParaRPr lang="en-GB" sz="1400" dirty="0"/>
          </a:p>
        </p:txBody>
      </p:sp>
      <p:sp>
        <p:nvSpPr>
          <p:cNvPr id="261" name="Rettangolo 260"/>
          <p:cNvSpPr/>
          <p:nvPr/>
        </p:nvSpPr>
        <p:spPr>
          <a:xfrm>
            <a:off x="2431162" y="4952855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cxnSp>
        <p:nvCxnSpPr>
          <p:cNvPr id="263" name="Connettore 2 262"/>
          <p:cNvCxnSpPr>
            <a:stCxn id="259" idx="3"/>
            <a:endCxn id="261" idx="1"/>
          </p:cNvCxnSpPr>
          <p:nvPr/>
        </p:nvCxnSpPr>
        <p:spPr>
          <a:xfrm>
            <a:off x="1373197" y="5157192"/>
            <a:ext cx="1057965" cy="280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6085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business </a:t>
            </a:r>
            <a:r>
              <a:rPr lang="it-IT" dirty="0" err="1"/>
              <a:t>logic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59</a:t>
            </a:fld>
            <a:endParaRPr lang="it-IT"/>
          </a:p>
        </p:txBody>
      </p:sp>
      <p:sp>
        <p:nvSpPr>
          <p:cNvPr id="34" name="Rettangolo arrotondato 33"/>
          <p:cNvSpPr/>
          <p:nvPr/>
        </p:nvSpPr>
        <p:spPr>
          <a:xfrm>
            <a:off x="539552" y="1916832"/>
            <a:ext cx="1730335" cy="7200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Machine1</a:t>
            </a:r>
            <a:endParaRPr lang="en-GB" dirty="0"/>
          </a:p>
        </p:txBody>
      </p:sp>
      <p:sp>
        <p:nvSpPr>
          <p:cNvPr id="35" name="Rettangolo arrotondato 34"/>
          <p:cNvSpPr/>
          <p:nvPr/>
        </p:nvSpPr>
        <p:spPr>
          <a:xfrm>
            <a:off x="539552" y="2996952"/>
            <a:ext cx="1730335" cy="7200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MachineN</a:t>
            </a:r>
            <a:endParaRPr lang="en-GB" dirty="0"/>
          </a:p>
        </p:txBody>
      </p:sp>
      <p:sp>
        <p:nvSpPr>
          <p:cNvPr id="7" name="Rettangolo arrotondato 6"/>
          <p:cNvSpPr/>
          <p:nvPr/>
        </p:nvSpPr>
        <p:spPr>
          <a:xfrm>
            <a:off x="3361790" y="1916832"/>
            <a:ext cx="1944216" cy="1800200"/>
          </a:xfrm>
          <a:prstGeom prst="roundRect">
            <a:avLst/>
          </a:prstGeom>
          <a:ln>
            <a:prstDash val="lgDashDotDot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Immagin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7032"/>
            <a:ext cx="8667796" cy="3140968"/>
          </a:xfrm>
          <a:prstGeom prst="rect">
            <a:avLst/>
          </a:prstGeom>
        </p:spPr>
      </p:pic>
      <p:sp>
        <p:nvSpPr>
          <p:cNvPr id="37" name="Ovale 36"/>
          <p:cNvSpPr/>
          <p:nvPr/>
        </p:nvSpPr>
        <p:spPr>
          <a:xfrm>
            <a:off x="3537238" y="2069750"/>
            <a:ext cx="1570456" cy="1494363"/>
          </a:xfrm>
          <a:prstGeom prst="ellipse">
            <a:avLst/>
          </a:prstGeom>
          <a:solidFill>
            <a:srgbClr val="FFFFCC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Resource</a:t>
            </a:r>
          </a:p>
          <a:p>
            <a:pPr algn="ctr"/>
            <a:r>
              <a:rPr lang="it-IT" dirty="0" smtClean="0"/>
              <a:t>(domain)</a:t>
            </a:r>
          </a:p>
          <a:p>
            <a:pPr algn="ctr"/>
            <a:r>
              <a:rPr lang="it-IT" dirty="0" smtClean="0"/>
              <a:t>Model</a:t>
            </a:r>
            <a:endParaRPr lang="en-GB" dirty="0"/>
          </a:p>
        </p:txBody>
      </p:sp>
      <p:sp>
        <p:nvSpPr>
          <p:cNvPr id="38" name="Ovale 37"/>
          <p:cNvSpPr/>
          <p:nvPr/>
        </p:nvSpPr>
        <p:spPr>
          <a:xfrm>
            <a:off x="6656264" y="2205690"/>
            <a:ext cx="1561062" cy="1222484"/>
          </a:xfrm>
          <a:prstGeom prst="ellipse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High Level Server</a:t>
            </a:r>
            <a:endParaRPr lang="en-GB" dirty="0"/>
          </a:p>
        </p:txBody>
      </p:sp>
      <p:cxnSp>
        <p:nvCxnSpPr>
          <p:cNvPr id="11" name="Connettore 1 10"/>
          <p:cNvCxnSpPr>
            <a:stCxn id="34" idx="3"/>
          </p:cNvCxnSpPr>
          <p:nvPr/>
        </p:nvCxnSpPr>
        <p:spPr>
          <a:xfrm>
            <a:off x="2269887" y="2276872"/>
            <a:ext cx="10919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1 17"/>
          <p:cNvCxnSpPr>
            <a:stCxn id="35" idx="3"/>
          </p:cNvCxnSpPr>
          <p:nvPr/>
        </p:nvCxnSpPr>
        <p:spPr>
          <a:xfrm>
            <a:off x="2269887" y="3356992"/>
            <a:ext cx="10919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4 19"/>
          <p:cNvCxnSpPr>
            <a:stCxn id="7" idx="3"/>
            <a:endCxn id="38" idx="2"/>
          </p:cNvCxnSpPr>
          <p:nvPr/>
        </p:nvCxnSpPr>
        <p:spPr>
          <a:xfrm>
            <a:off x="5306006" y="2816932"/>
            <a:ext cx="1350258" cy="127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4 39"/>
          <p:cNvCxnSpPr>
            <a:stCxn id="38" idx="0"/>
            <a:endCxn id="34" idx="0"/>
          </p:cNvCxnSpPr>
          <p:nvPr/>
        </p:nvCxnSpPr>
        <p:spPr>
          <a:xfrm rot="16200000" flipV="1">
            <a:off x="4276329" y="-954777"/>
            <a:ext cx="288858" cy="6032075"/>
          </a:xfrm>
          <a:prstGeom prst="bentConnector3">
            <a:avLst>
              <a:gd name="adj1" fmla="val 17913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4 41"/>
          <p:cNvCxnSpPr>
            <a:stCxn id="38" idx="1"/>
          </p:cNvCxnSpPr>
          <p:nvPr/>
        </p:nvCxnSpPr>
        <p:spPr>
          <a:xfrm rot="16200000" flipH="1" flipV="1">
            <a:off x="6057252" y="1633472"/>
            <a:ext cx="76377" cy="1578870"/>
          </a:xfrm>
          <a:prstGeom prst="bentConnector4">
            <a:avLst>
              <a:gd name="adj1" fmla="val -299305"/>
              <a:gd name="adj2" fmla="val 5724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9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Industrial </a:t>
            </a:r>
            <a:r>
              <a:rPr lang="it-IT" dirty="0" err="1"/>
              <a:t>consortia</a:t>
            </a:r>
            <a:endParaRPr lang="en-GB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/>
              <a:t>Industrial Internet </a:t>
            </a:r>
            <a:r>
              <a:rPr lang="it-IT" dirty="0" err="1"/>
              <a:t>Consortium</a:t>
            </a:r>
            <a:r>
              <a:rPr lang="it-IT" dirty="0"/>
              <a:t> (IIC) </a:t>
            </a:r>
            <a:r>
              <a:rPr lang="it-IT" sz="1600" dirty="0"/>
              <a:t>( </a:t>
            </a:r>
            <a:r>
              <a:rPr lang="it-IT" sz="1600" dirty="0">
                <a:hlinkClick r:id="rId2"/>
              </a:rPr>
              <a:t>http://www.iiconsortium.org</a:t>
            </a:r>
            <a:r>
              <a:rPr lang="it-IT" sz="1600" dirty="0"/>
              <a:t>    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/>
              <a:t>Open Connectivity </a:t>
            </a:r>
            <a:r>
              <a:rPr lang="it-IT" dirty="0" err="1"/>
              <a:t>Foundations</a:t>
            </a:r>
            <a:r>
              <a:rPr lang="it-IT" dirty="0"/>
              <a:t> (OCF) </a:t>
            </a:r>
            <a:r>
              <a:rPr lang="it-IT" sz="1600" dirty="0"/>
              <a:t>(</a:t>
            </a:r>
            <a:r>
              <a:rPr lang="it-IT" sz="1600" dirty="0">
                <a:hlinkClick r:id="rId3"/>
              </a:rPr>
              <a:t>https://openconnectivity.org</a:t>
            </a:r>
            <a:r>
              <a:rPr lang="it-IT" sz="1600" dirty="0"/>
              <a:t> 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OpenFog</a:t>
            </a:r>
            <a:r>
              <a:rPr lang="it-IT" dirty="0"/>
              <a:t> </a:t>
            </a:r>
            <a:r>
              <a:rPr lang="it-IT" dirty="0" err="1"/>
              <a:t>Consortium</a:t>
            </a:r>
            <a:r>
              <a:rPr lang="it-IT" dirty="0"/>
              <a:t> (OFC) </a:t>
            </a:r>
            <a:r>
              <a:rPr lang="it-IT" sz="1600" dirty="0"/>
              <a:t>(</a:t>
            </a:r>
            <a:r>
              <a:rPr lang="it-IT" sz="1600" dirty="0">
                <a:hlinkClick r:id="rId4"/>
              </a:rPr>
              <a:t>https://www.openfogconsortium.org</a:t>
            </a:r>
            <a:r>
              <a:rPr lang="it-IT" sz="1600" dirty="0"/>
              <a:t> 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/>
              <a:t>OPC Foundation ) </a:t>
            </a:r>
            <a:r>
              <a:rPr lang="it-IT" sz="1600" dirty="0"/>
              <a:t>(</a:t>
            </a:r>
            <a:r>
              <a:rPr lang="it-IT" sz="1600" dirty="0">
                <a:hlinkClick r:id="rId5"/>
              </a:rPr>
              <a:t>https://www.opcfoundation.org</a:t>
            </a:r>
            <a:r>
              <a:rPr lang="it-IT" sz="1600" dirty="0"/>
              <a:t> )</a:t>
            </a:r>
          </a:p>
          <a:p>
            <a:pPr marL="742950" lvl="2" indent="-342900"/>
            <a:r>
              <a:rPr lang="it-IT" dirty="0"/>
              <a:t>(</a:t>
            </a:r>
            <a:r>
              <a:rPr lang="it-IT" dirty="0" err="1"/>
              <a:t>Unified</a:t>
            </a:r>
            <a:r>
              <a:rPr lang="it-IT" dirty="0"/>
              <a:t> Architecture)</a:t>
            </a: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/>
              <a:t>ODVA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/>
              <a:t>ISA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/>
              <a:t>PI (PROFIBUS, PROFINET) </a:t>
            </a: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01428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60</a:t>
            </a:fld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979712" y="1168152"/>
            <a:ext cx="6984777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Developers </a:t>
            </a:r>
            <a:r>
              <a:rPr lang="en-US" sz="1400" dirty="0"/>
              <a:t>are insulated from the </a:t>
            </a:r>
            <a:r>
              <a:rPr lang="en-US" sz="1400" dirty="0" smtClean="0"/>
              <a:t>domain experts</a:t>
            </a:r>
            <a:r>
              <a:rPr lang="en-US" sz="1400" dirty="0"/>
              <a:t>.  </a:t>
            </a:r>
            <a:r>
              <a:rPr lang="en-US" sz="1400" dirty="0" smtClean="0"/>
              <a:t>If </a:t>
            </a:r>
            <a:r>
              <a:rPr lang="en-US" sz="1400" dirty="0"/>
              <a:t>a developer does not understand </a:t>
            </a:r>
            <a:r>
              <a:rPr lang="en-US" sz="1400" dirty="0" smtClean="0"/>
              <a:t>a concept</a:t>
            </a:r>
            <a:r>
              <a:rPr lang="en-US" sz="1400" dirty="0"/>
              <a:t>, it is likely </a:t>
            </a:r>
            <a:r>
              <a:rPr lang="en-US" sz="1400" dirty="0" smtClean="0"/>
              <a:t>the implementation will not </a:t>
            </a:r>
            <a:r>
              <a:rPr lang="en-US" sz="1400" dirty="0"/>
              <a:t>accurately reflect the </a:t>
            </a:r>
            <a:r>
              <a:rPr lang="en-US" sz="1400" dirty="0" smtClean="0"/>
              <a:t>domain.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smtClean="0"/>
              <a:t>Developers </a:t>
            </a:r>
            <a:r>
              <a:rPr lang="it-IT" sz="1400" dirty="0" err="1" smtClean="0"/>
              <a:t>without</a:t>
            </a:r>
            <a:r>
              <a:rPr lang="it-IT" sz="1400" dirty="0" smtClean="0"/>
              <a:t> </a:t>
            </a:r>
            <a:r>
              <a:rPr lang="it-IT" sz="1400" dirty="0" err="1" smtClean="0"/>
              <a:t>solid</a:t>
            </a:r>
            <a:r>
              <a:rPr lang="it-IT" sz="1400" dirty="0" smtClean="0"/>
              <a:t> design </a:t>
            </a:r>
            <a:r>
              <a:rPr lang="it-IT" sz="1400" dirty="0" err="1" smtClean="0"/>
              <a:t>principles</a:t>
            </a:r>
            <a:r>
              <a:rPr lang="it-IT" sz="1400" dirty="0" smtClean="0"/>
              <a:t> </a:t>
            </a:r>
            <a:r>
              <a:rPr lang="it-IT" sz="1400" dirty="0" err="1" smtClean="0"/>
              <a:t>will</a:t>
            </a:r>
            <a:r>
              <a:rPr lang="it-IT" sz="1400" dirty="0" smtClean="0"/>
              <a:t> produce a code </a:t>
            </a:r>
            <a:r>
              <a:rPr lang="it-IT" sz="1400" dirty="0" err="1" smtClean="0"/>
              <a:t>that</a:t>
            </a:r>
            <a:r>
              <a:rPr lang="it-IT" sz="1400" dirty="0" smtClean="0"/>
              <a:t> </a:t>
            </a:r>
            <a:r>
              <a:rPr lang="it-IT" sz="1400" dirty="0" err="1" smtClean="0"/>
              <a:t>is</a:t>
            </a:r>
            <a:r>
              <a:rPr lang="it-IT" sz="1400" dirty="0" smtClean="0"/>
              <a:t> hard to </a:t>
            </a:r>
            <a:r>
              <a:rPr lang="it-IT" sz="1400" dirty="0" err="1" smtClean="0"/>
              <a:t>understand</a:t>
            </a:r>
            <a:r>
              <a:rPr lang="it-IT" sz="1400" dirty="0" smtClean="0"/>
              <a:t> or </a:t>
            </a:r>
            <a:r>
              <a:rPr lang="it-IT" sz="1400" dirty="0" err="1" smtClean="0"/>
              <a:t>change</a:t>
            </a:r>
            <a:r>
              <a:rPr lang="it-IT" sz="1400" dirty="0" smtClean="0"/>
              <a:t> – the </a:t>
            </a:r>
            <a:r>
              <a:rPr lang="it-IT" sz="1400" dirty="0" err="1" smtClean="0"/>
              <a:t>oppostive</a:t>
            </a:r>
            <a:r>
              <a:rPr lang="it-IT" sz="1400" dirty="0" smtClean="0"/>
              <a:t> of </a:t>
            </a:r>
            <a:r>
              <a:rPr lang="it-IT" sz="1400" dirty="0" err="1" smtClean="0"/>
              <a:t>agility</a:t>
            </a:r>
            <a:r>
              <a:rPr lang="it-IT" sz="1400" dirty="0" smtClean="0"/>
              <a:t>. (</a:t>
            </a:r>
            <a:r>
              <a:rPr lang="it-IT" sz="1400" dirty="0" err="1" smtClean="0"/>
              <a:t>pg</a:t>
            </a:r>
            <a:r>
              <a:rPr lang="it-IT" sz="1400" dirty="0" smtClean="0"/>
              <a:t>. </a:t>
            </a:r>
            <a:r>
              <a:rPr lang="it-IT" sz="1400" dirty="0" err="1"/>
              <a:t>x</a:t>
            </a:r>
            <a:r>
              <a:rPr lang="it-IT" sz="1400" dirty="0" err="1" smtClean="0"/>
              <a:t>xiij</a:t>
            </a:r>
            <a:r>
              <a:rPr lang="it-IT" sz="1400" dirty="0" smtClean="0"/>
              <a:t>)</a:t>
            </a:r>
            <a:endParaRPr lang="en-US" sz="1400" dirty="0"/>
          </a:p>
        </p:txBody>
      </p:sp>
      <p:grpSp>
        <p:nvGrpSpPr>
          <p:cNvPr id="12" name="Gruppo 11"/>
          <p:cNvGrpSpPr/>
          <p:nvPr/>
        </p:nvGrpSpPr>
        <p:grpSpPr>
          <a:xfrm>
            <a:off x="187283" y="199672"/>
            <a:ext cx="1612525" cy="2318161"/>
            <a:chOff x="958569" y="3957156"/>
            <a:chExt cx="1612525" cy="2318161"/>
          </a:xfrm>
        </p:grpSpPr>
        <p:pic>
          <p:nvPicPr>
            <p:cNvPr id="7" name="Picture 2" descr="Domain-Driven Design: Tackling Complexity in the Heart of Software di [Evans, Eric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569" y="3957156"/>
              <a:ext cx="1612525" cy="2133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sellaDiTesto 7"/>
            <p:cNvSpPr txBox="1"/>
            <p:nvPr/>
          </p:nvSpPr>
          <p:spPr>
            <a:xfrm>
              <a:off x="1438460" y="5905985"/>
              <a:ext cx="652743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dirty="0" smtClean="0"/>
                <a:t>2004</a:t>
              </a:r>
              <a:endParaRPr lang="en-US" dirty="0"/>
            </a:p>
          </p:txBody>
        </p:sp>
      </p:grpSp>
      <p:sp>
        <p:nvSpPr>
          <p:cNvPr id="9" name="Rettangolo arrotondato 8"/>
          <p:cNvSpPr/>
          <p:nvPr/>
        </p:nvSpPr>
        <p:spPr>
          <a:xfrm>
            <a:off x="3781983" y="374222"/>
            <a:ext cx="1296144" cy="6480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Designer</a:t>
            </a:r>
            <a:endParaRPr lang="en-US" dirty="0"/>
          </a:p>
        </p:txBody>
      </p:sp>
      <p:sp>
        <p:nvSpPr>
          <p:cNvPr id="10" name="Rettangolo arrotondato 9"/>
          <p:cNvSpPr/>
          <p:nvPr/>
        </p:nvSpPr>
        <p:spPr>
          <a:xfrm>
            <a:off x="5798207" y="374222"/>
            <a:ext cx="1296144" cy="6480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Domain</a:t>
            </a:r>
          </a:p>
          <a:p>
            <a:pPr algn="ctr"/>
            <a:r>
              <a:rPr lang="it-IT" dirty="0" err="1" smtClean="0"/>
              <a:t>expert</a:t>
            </a:r>
            <a:endParaRPr lang="en-US" dirty="0"/>
          </a:p>
        </p:txBody>
      </p:sp>
      <p:sp>
        <p:nvSpPr>
          <p:cNvPr id="11" name="Rettangolo arrotondato 10"/>
          <p:cNvSpPr/>
          <p:nvPr/>
        </p:nvSpPr>
        <p:spPr>
          <a:xfrm>
            <a:off x="1981783" y="374222"/>
            <a:ext cx="1296144" cy="6480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Software</a:t>
            </a:r>
          </a:p>
          <a:p>
            <a:pPr algn="ctr"/>
            <a:r>
              <a:rPr lang="it-IT" dirty="0" err="1" smtClean="0"/>
              <a:t>developer</a:t>
            </a:r>
            <a:endParaRPr lang="en-US" dirty="0"/>
          </a:p>
        </p:txBody>
      </p:sp>
      <p:cxnSp>
        <p:nvCxnSpPr>
          <p:cNvPr id="13" name="Connettore 2 12"/>
          <p:cNvCxnSpPr>
            <a:stCxn id="9" idx="3"/>
            <a:endCxn id="10" idx="1"/>
          </p:cNvCxnSpPr>
          <p:nvPr/>
        </p:nvCxnSpPr>
        <p:spPr>
          <a:xfrm>
            <a:off x="5078127" y="698258"/>
            <a:ext cx="7200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/>
          <p:cNvCxnSpPr>
            <a:stCxn id="11" idx="3"/>
            <a:endCxn id="9" idx="1"/>
          </p:cNvCxnSpPr>
          <p:nvPr/>
        </p:nvCxnSpPr>
        <p:spPr>
          <a:xfrm>
            <a:off x="3277927" y="698258"/>
            <a:ext cx="50405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/>
          <p:cNvSpPr/>
          <p:nvPr/>
        </p:nvSpPr>
        <p:spPr>
          <a:xfrm>
            <a:off x="323058" y="3770355"/>
            <a:ext cx="8579743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iterate </a:t>
            </a:r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single model </a:t>
            </a:r>
            <a:r>
              <a:rPr lang="en-US" dirty="0"/>
              <a:t>to reflect a shared understanding across domain experts, designers and 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establisha</a:t>
            </a:r>
            <a:r>
              <a:rPr lang="en-US" dirty="0" smtClean="0"/>
              <a:t> </a:t>
            </a:r>
            <a:r>
              <a:rPr lang="en-US" dirty="0"/>
              <a:t>common language, i.e. </a:t>
            </a:r>
            <a:r>
              <a:rPr lang="en-US" dirty="0" smtClean="0"/>
              <a:t>a  </a:t>
            </a:r>
            <a:r>
              <a:rPr lang="en-US" dirty="0" smtClean="0">
                <a:solidFill>
                  <a:srgbClr val="C00000"/>
                </a:solidFill>
              </a:rPr>
              <a:t>UBIQUITOUS LANGUAGE </a:t>
            </a:r>
            <a:r>
              <a:rPr lang="en-US" dirty="0" smtClean="0"/>
              <a:t>(pg. 24)</a:t>
            </a:r>
            <a:endParaRPr lang="en-US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362841" y="5517232"/>
            <a:ext cx="856895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 smtClean="0"/>
              <a:t>Effective</a:t>
            </a:r>
            <a:r>
              <a:rPr lang="it-IT" dirty="0" smtClean="0"/>
              <a:t> </a:t>
            </a:r>
            <a:r>
              <a:rPr lang="it-IT" dirty="0"/>
              <a:t>domain </a:t>
            </a:r>
            <a:r>
              <a:rPr lang="it-IT" dirty="0" err="1"/>
              <a:t>modelers</a:t>
            </a:r>
            <a:r>
              <a:rPr lang="it-IT" dirty="0"/>
              <a:t> are </a:t>
            </a:r>
            <a:r>
              <a:rPr lang="it-IT" dirty="0" err="1">
                <a:solidFill>
                  <a:srgbClr val="C00000"/>
                </a:solidFill>
              </a:rPr>
              <a:t>knowledge</a:t>
            </a:r>
            <a:r>
              <a:rPr lang="it-IT" dirty="0">
                <a:solidFill>
                  <a:srgbClr val="C00000"/>
                </a:solidFill>
              </a:rPr>
              <a:t> </a:t>
            </a:r>
            <a:r>
              <a:rPr lang="it-IT" dirty="0" err="1" smtClean="0">
                <a:solidFill>
                  <a:srgbClr val="C00000"/>
                </a:solidFill>
              </a:rPr>
              <a:t>crunchers</a:t>
            </a:r>
            <a:r>
              <a:rPr lang="it-IT" dirty="0" smtClean="0"/>
              <a:t>. </a:t>
            </a:r>
            <a:r>
              <a:rPr lang="en-US" dirty="0" smtClean="0">
                <a:solidFill>
                  <a:srgbClr val="C00000"/>
                </a:solidFill>
              </a:rPr>
              <a:t>Continuous </a:t>
            </a:r>
            <a:r>
              <a:rPr lang="en-US" dirty="0">
                <a:solidFill>
                  <a:srgbClr val="C00000"/>
                </a:solidFill>
              </a:rPr>
              <a:t>learning </a:t>
            </a:r>
            <a:r>
              <a:rPr lang="en-US" dirty="0" smtClean="0"/>
              <a:t>takes </a:t>
            </a:r>
            <a:r>
              <a:rPr lang="en-US" dirty="0"/>
              <a:t>place </a:t>
            </a:r>
            <a:r>
              <a:rPr lang="en-US" dirty="0" smtClean="0"/>
              <a:t>between domain </a:t>
            </a:r>
            <a:r>
              <a:rPr lang="en-US" dirty="0"/>
              <a:t>experts, designers and </a:t>
            </a:r>
            <a:r>
              <a:rPr lang="en-US" dirty="0" smtClean="0"/>
              <a:t>developers (pg. 15)</a:t>
            </a:r>
          </a:p>
          <a:p>
            <a:r>
              <a:rPr lang="it-IT" dirty="0" smtClean="0"/>
              <a:t>(OO) MODEL-DRIVEN DESIGN </a:t>
            </a:r>
            <a:r>
              <a:rPr lang="it-IT" dirty="0" err="1" smtClean="0"/>
              <a:t>pg</a:t>
            </a:r>
            <a:r>
              <a:rPr lang="it-IT" dirty="0" smtClean="0"/>
              <a:t>. 47</a:t>
            </a:r>
            <a:endParaRPr lang="en-US" dirty="0"/>
          </a:p>
        </p:txBody>
      </p:sp>
      <p:sp>
        <p:nvSpPr>
          <p:cNvPr id="19" name="Rettangolo 18"/>
          <p:cNvSpPr/>
          <p:nvPr/>
        </p:nvSpPr>
        <p:spPr>
          <a:xfrm>
            <a:off x="7471771" y="-8876"/>
            <a:ext cx="14927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DDD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384747" y="4791403"/>
            <a:ext cx="8579742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dirty="0"/>
              <a:t>Code </a:t>
            </a:r>
            <a:r>
              <a:rPr lang="it-IT" dirty="0" err="1"/>
              <a:t>as</a:t>
            </a:r>
            <a:r>
              <a:rPr lang="it-IT" dirty="0"/>
              <a:t> a design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limits</a:t>
            </a:r>
            <a:r>
              <a:rPr lang="it-IT" dirty="0"/>
              <a:t> (</a:t>
            </a:r>
            <a:r>
              <a:rPr lang="it-IT" dirty="0" err="1"/>
              <a:t>pg</a:t>
            </a:r>
            <a:r>
              <a:rPr lang="it-IT" dirty="0"/>
              <a:t>. 38). A </a:t>
            </a:r>
            <a:r>
              <a:rPr lang="it-IT" dirty="0" err="1">
                <a:solidFill>
                  <a:srgbClr val="C00000"/>
                </a:solidFill>
              </a:rPr>
              <a:t>document</a:t>
            </a:r>
            <a:r>
              <a:rPr lang="it-IT" dirty="0">
                <a:solidFill>
                  <a:srgbClr val="C00000"/>
                </a:solidFill>
              </a:rPr>
              <a:t>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the </a:t>
            </a:r>
            <a:r>
              <a:rPr lang="it-IT" dirty="0" err="1"/>
              <a:t>concepts</a:t>
            </a:r>
            <a:r>
              <a:rPr lang="it-IT" dirty="0"/>
              <a:t> of the model and must be </a:t>
            </a:r>
            <a:r>
              <a:rPr lang="it-IT" dirty="0" err="1"/>
              <a:t>involved</a:t>
            </a:r>
            <a:r>
              <a:rPr lang="it-IT" dirty="0"/>
              <a:t> in </a:t>
            </a:r>
            <a:r>
              <a:rPr lang="it-IT" dirty="0" err="1"/>
              <a:t>project</a:t>
            </a:r>
            <a:r>
              <a:rPr lang="it-IT" dirty="0"/>
              <a:t> </a:t>
            </a:r>
            <a:r>
              <a:rPr lang="it-IT" dirty="0" err="1"/>
              <a:t>activities</a:t>
            </a:r>
            <a:r>
              <a:rPr lang="it-IT" dirty="0"/>
              <a:t> (pg.39</a:t>
            </a:r>
            <a:r>
              <a:rPr lang="it-IT" dirty="0" smtClean="0"/>
              <a:t>)</a:t>
            </a:r>
            <a:endParaRPr lang="it-IT" dirty="0"/>
          </a:p>
        </p:txBody>
      </p:sp>
      <p:sp>
        <p:nvSpPr>
          <p:cNvPr id="20" name="Rettangolo 19"/>
          <p:cNvSpPr/>
          <p:nvPr/>
        </p:nvSpPr>
        <p:spPr>
          <a:xfrm>
            <a:off x="362842" y="2425501"/>
            <a:ext cx="8601647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Domain model</a:t>
            </a:r>
            <a:r>
              <a:rPr lang="en-US" dirty="0"/>
              <a:t>: a rigorously organized and selective abstraction of the knowledge in a domain’s expert head (pg. 3). </a:t>
            </a:r>
            <a:endParaRPr lang="en-US" dirty="0" smtClean="0"/>
          </a:p>
          <a:p>
            <a:r>
              <a:rPr lang="it-IT" b="1" dirty="0" err="1" smtClean="0">
                <a:solidFill>
                  <a:srgbClr val="FF0000"/>
                </a:solidFill>
              </a:rPr>
              <a:t>One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b="1" dirty="0">
                <a:solidFill>
                  <a:srgbClr val="FF0000"/>
                </a:solidFill>
              </a:rPr>
              <a:t>model </a:t>
            </a:r>
            <a:r>
              <a:rPr lang="it-IT" b="1" dirty="0" err="1">
                <a:solidFill>
                  <a:srgbClr val="FF0000"/>
                </a:solidFill>
              </a:rPr>
              <a:t>should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underlie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implementation</a:t>
            </a:r>
            <a:r>
              <a:rPr lang="it-IT" b="1" dirty="0">
                <a:solidFill>
                  <a:srgbClr val="FF0000"/>
                </a:solidFill>
              </a:rPr>
              <a:t>, design and team </a:t>
            </a:r>
            <a:r>
              <a:rPr lang="it-IT" b="1" dirty="0" err="1">
                <a:solidFill>
                  <a:srgbClr val="FF0000"/>
                </a:solidFill>
              </a:rPr>
              <a:t>communications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dirty="0"/>
              <a:t>(</a:t>
            </a:r>
            <a:r>
              <a:rPr lang="it-IT" dirty="0" err="1"/>
              <a:t>pg</a:t>
            </a:r>
            <a:r>
              <a:rPr lang="it-IT" dirty="0"/>
              <a:t>. 41</a:t>
            </a:r>
            <a:r>
              <a:rPr lang="it-IT" dirty="0" smtClean="0"/>
              <a:t>)</a:t>
            </a:r>
          </a:p>
          <a:p>
            <a:r>
              <a:rPr lang="it-IT" dirty="0"/>
              <a:t>The model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>
                <a:solidFill>
                  <a:srgbClr val="C00000"/>
                </a:solidFill>
              </a:rPr>
              <a:t>backbone</a:t>
            </a:r>
            <a:r>
              <a:rPr lang="it-IT" dirty="0">
                <a:solidFill>
                  <a:srgbClr val="C00000"/>
                </a:solidFill>
              </a:rPr>
              <a:t> of a </a:t>
            </a:r>
            <a:r>
              <a:rPr lang="it-IT" dirty="0" err="1">
                <a:solidFill>
                  <a:srgbClr val="C00000"/>
                </a:solidFill>
              </a:rPr>
              <a:t>language</a:t>
            </a:r>
            <a:r>
              <a:rPr lang="it-IT" dirty="0">
                <a:solidFill>
                  <a:srgbClr val="C00000"/>
                </a:solidFill>
              </a:rPr>
              <a:t> </a:t>
            </a:r>
            <a:r>
              <a:rPr lang="it-IT" dirty="0" err="1"/>
              <a:t>used</a:t>
            </a:r>
            <a:r>
              <a:rPr lang="it-IT" dirty="0"/>
              <a:t> by </a:t>
            </a:r>
            <a:r>
              <a:rPr lang="it-IT" dirty="0" err="1"/>
              <a:t>all</a:t>
            </a:r>
            <a:r>
              <a:rPr lang="it-IT" dirty="0"/>
              <a:t> team </a:t>
            </a:r>
            <a:r>
              <a:rPr lang="it-IT" dirty="0" err="1"/>
              <a:t>members</a:t>
            </a:r>
            <a:r>
              <a:rPr lang="it-IT" dirty="0"/>
              <a:t> (pg.4, 26</a:t>
            </a:r>
            <a:r>
              <a:rPr lang="it-IT" dirty="0" smtClean="0"/>
              <a:t>).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818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4" grpId="0" animBg="1"/>
      <p:bldP spid="2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61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275049" y="703221"/>
            <a:ext cx="7429983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public  class </a:t>
            </a:r>
            <a:r>
              <a:rPr lang="en-GB" sz="2400" b="1" dirty="0" err="1">
                <a:solidFill>
                  <a:srgbClr val="0070C0"/>
                </a:solidFill>
              </a:rPr>
              <a:t>LedResource</a:t>
            </a:r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en-GB" sz="1600" b="1" dirty="0"/>
              <a:t>extends </a:t>
            </a:r>
            <a:r>
              <a:rPr lang="en-GB" sz="2400" dirty="0" err="1"/>
              <a:t>CoapGofObservableResource</a:t>
            </a:r>
            <a:r>
              <a:rPr lang="en-GB" sz="2400" b="1" dirty="0"/>
              <a:t> </a:t>
            </a:r>
            <a:r>
              <a:rPr lang="en-GB" sz="1600" b="1" dirty="0"/>
              <a:t>{</a:t>
            </a:r>
          </a:p>
          <a:p>
            <a:r>
              <a:rPr lang="en-GB" sz="1600" b="1" dirty="0"/>
              <a:t>public static final String </a:t>
            </a:r>
            <a:r>
              <a:rPr lang="en-GB" sz="1600" b="1" i="1" dirty="0" err="1"/>
              <a:t>resourcePath</a:t>
            </a:r>
            <a:r>
              <a:rPr lang="en-GB" sz="1600" b="1" i="1" dirty="0"/>
              <a:t> = "led";</a:t>
            </a:r>
          </a:p>
          <a:p>
            <a:r>
              <a:rPr lang="en-GB" sz="1600" b="1" dirty="0" smtClean="0"/>
              <a:t>private </a:t>
            </a:r>
            <a:r>
              <a:rPr lang="en-GB" sz="1600" b="1" dirty="0"/>
              <a:t>String value = "false";</a:t>
            </a:r>
          </a:p>
          <a:p>
            <a:r>
              <a:rPr lang="en-GB" sz="1600" dirty="0" smtClean="0"/>
              <a:t>    </a:t>
            </a:r>
            <a:r>
              <a:rPr lang="en-GB" sz="1600" b="1" dirty="0"/>
              <a:t>public </a:t>
            </a:r>
            <a:r>
              <a:rPr lang="en-GB" sz="1600" b="1" dirty="0" err="1"/>
              <a:t>LedResource</a:t>
            </a:r>
            <a:r>
              <a:rPr lang="en-GB" sz="1600" b="1" dirty="0"/>
              <a:t>() {</a:t>
            </a:r>
          </a:p>
          <a:p>
            <a:r>
              <a:rPr lang="en-GB" sz="1600" dirty="0"/>
              <a:t>        </a:t>
            </a:r>
            <a:r>
              <a:rPr lang="en-GB" sz="1600" b="1" dirty="0"/>
              <a:t>super(</a:t>
            </a:r>
            <a:r>
              <a:rPr lang="en-GB" sz="1600" b="1" i="1" dirty="0" err="1"/>
              <a:t>resourcePath</a:t>
            </a:r>
            <a:r>
              <a:rPr lang="en-GB" sz="1600" b="1" i="1" dirty="0"/>
              <a:t>);</a:t>
            </a:r>
          </a:p>
          <a:p>
            <a:r>
              <a:rPr lang="en-GB" sz="1600" dirty="0"/>
              <a:t>    </a:t>
            </a:r>
            <a:r>
              <a:rPr lang="en-GB" sz="1600" dirty="0" smtClean="0"/>
              <a:t>}  </a:t>
            </a:r>
            <a:endParaRPr lang="en-GB" sz="1600" dirty="0"/>
          </a:p>
          <a:p>
            <a:r>
              <a:rPr lang="en-GB" sz="1600" dirty="0">
                <a:solidFill>
                  <a:srgbClr val="92D050"/>
                </a:solidFill>
              </a:rPr>
              <a:t>@Override //</a:t>
            </a:r>
            <a:r>
              <a:rPr lang="en-GB" sz="1600" dirty="0" err="1" smtClean="0">
                <a:solidFill>
                  <a:srgbClr val="92D050"/>
                </a:solidFill>
              </a:rPr>
              <a:t>CoapResource</a:t>
            </a:r>
            <a:endParaRPr lang="en-GB" sz="1600" dirty="0" smtClean="0">
              <a:solidFill>
                <a:srgbClr val="92D050"/>
              </a:solidFill>
            </a:endParaRPr>
          </a:p>
          <a:p>
            <a:r>
              <a:rPr lang="en-GB" b="1" dirty="0" smtClean="0">
                <a:solidFill>
                  <a:srgbClr val="00B0F0"/>
                </a:solidFill>
              </a:rPr>
              <a:t>    </a:t>
            </a:r>
            <a:r>
              <a:rPr lang="en-GB" b="1" dirty="0">
                <a:solidFill>
                  <a:srgbClr val="00B0F0"/>
                </a:solidFill>
              </a:rPr>
              <a:t>public void </a:t>
            </a:r>
            <a:r>
              <a:rPr lang="en-GB" b="1" dirty="0" err="1">
                <a:solidFill>
                  <a:srgbClr val="00B0F0"/>
                </a:solidFill>
              </a:rPr>
              <a:t>handleGET</a:t>
            </a:r>
            <a:r>
              <a:rPr lang="en-GB" b="1" dirty="0">
                <a:solidFill>
                  <a:srgbClr val="00B0F0"/>
                </a:solidFill>
              </a:rPr>
              <a:t>(</a:t>
            </a:r>
            <a:r>
              <a:rPr lang="en-GB" b="1" dirty="0" err="1">
                <a:solidFill>
                  <a:srgbClr val="00B0F0"/>
                </a:solidFill>
              </a:rPr>
              <a:t>CoapExchange</a:t>
            </a:r>
            <a:r>
              <a:rPr lang="en-GB" b="1" dirty="0">
                <a:solidFill>
                  <a:srgbClr val="00B0F0"/>
                </a:solidFill>
              </a:rPr>
              <a:t> exchange) {</a:t>
            </a:r>
          </a:p>
          <a:p>
            <a:r>
              <a:rPr lang="en-GB" sz="1600" dirty="0" smtClean="0"/>
              <a:t>	</a:t>
            </a:r>
            <a:r>
              <a:rPr lang="en-GB" sz="1600" dirty="0" err="1" smtClean="0"/>
              <a:t>exchange.respond</a:t>
            </a:r>
            <a:r>
              <a:rPr lang="en-GB" sz="1600" dirty="0"/>
              <a:t>( value );</a:t>
            </a:r>
          </a:p>
          <a:p>
            <a:r>
              <a:rPr lang="en-GB" sz="1600" dirty="0"/>
              <a:t>    }</a:t>
            </a:r>
          </a:p>
          <a:p>
            <a:r>
              <a:rPr lang="en-GB" sz="1600" dirty="0" smtClean="0"/>
              <a:t> </a:t>
            </a:r>
            <a:r>
              <a:rPr lang="en-GB" sz="1600" dirty="0">
                <a:solidFill>
                  <a:srgbClr val="92D050"/>
                </a:solidFill>
              </a:rPr>
              <a:t>@Override //</a:t>
            </a:r>
            <a:r>
              <a:rPr lang="en-GB" sz="1600" dirty="0" err="1" smtClean="0">
                <a:solidFill>
                  <a:srgbClr val="92D050"/>
                </a:solidFill>
              </a:rPr>
              <a:t>CoapResource</a:t>
            </a:r>
            <a:endParaRPr lang="en-GB" sz="1600" dirty="0" smtClean="0">
              <a:solidFill>
                <a:srgbClr val="92D050"/>
              </a:solidFill>
            </a:endParaRPr>
          </a:p>
          <a:p>
            <a:r>
              <a:rPr lang="en-GB" sz="1600" dirty="0" smtClean="0"/>
              <a:t>    </a:t>
            </a:r>
            <a:r>
              <a:rPr lang="en-GB" b="1" dirty="0">
                <a:solidFill>
                  <a:srgbClr val="00B0F0"/>
                </a:solidFill>
              </a:rPr>
              <a:t>public  void </a:t>
            </a:r>
            <a:r>
              <a:rPr lang="en-GB" b="1" dirty="0" err="1">
                <a:solidFill>
                  <a:srgbClr val="00B0F0"/>
                </a:solidFill>
              </a:rPr>
              <a:t>handlePUT</a:t>
            </a:r>
            <a:r>
              <a:rPr lang="en-GB" b="1" dirty="0">
                <a:solidFill>
                  <a:srgbClr val="00B0F0"/>
                </a:solidFill>
              </a:rPr>
              <a:t>(</a:t>
            </a:r>
            <a:r>
              <a:rPr lang="en-GB" b="1" dirty="0" err="1">
                <a:solidFill>
                  <a:srgbClr val="00B0F0"/>
                </a:solidFill>
              </a:rPr>
              <a:t>CoapExchange</a:t>
            </a:r>
            <a:r>
              <a:rPr lang="en-GB" b="1" dirty="0">
                <a:solidFill>
                  <a:srgbClr val="00B0F0"/>
                </a:solidFill>
              </a:rPr>
              <a:t> exchange) {</a:t>
            </a:r>
          </a:p>
          <a:p>
            <a:r>
              <a:rPr lang="en-GB" sz="1600" b="1" dirty="0" smtClean="0"/>
              <a:t>    try </a:t>
            </a:r>
            <a:r>
              <a:rPr lang="en-GB" sz="1600" b="1" dirty="0"/>
              <a:t>{</a:t>
            </a:r>
          </a:p>
          <a:p>
            <a:r>
              <a:rPr lang="en-GB" sz="1600" dirty="0"/>
              <a:t>       </a:t>
            </a:r>
            <a:r>
              <a:rPr lang="en-GB" sz="1600" dirty="0" smtClean="0"/>
              <a:t>    </a:t>
            </a:r>
            <a:r>
              <a:rPr lang="en-GB" sz="1600" dirty="0"/>
              <a:t>value = </a:t>
            </a:r>
            <a:r>
              <a:rPr lang="en-GB" sz="1600" dirty="0" err="1"/>
              <a:t>exchange.getRequestText</a:t>
            </a:r>
            <a:r>
              <a:rPr lang="en-GB" sz="1600" dirty="0" smtClean="0"/>
              <a:t>();</a:t>
            </a:r>
            <a:endParaRPr lang="en-GB" sz="1600" u="sng" dirty="0"/>
          </a:p>
          <a:p>
            <a:r>
              <a:rPr lang="en-GB" sz="1600" dirty="0"/>
              <a:t> </a:t>
            </a:r>
            <a:r>
              <a:rPr lang="en-GB" sz="1600" dirty="0" smtClean="0"/>
              <a:t>           </a:t>
            </a:r>
            <a:r>
              <a:rPr lang="en-GB" sz="1600" dirty="0" err="1" smtClean="0"/>
              <a:t>setValue</a:t>
            </a:r>
            <a:r>
              <a:rPr lang="en-GB" sz="1600" dirty="0" smtClean="0"/>
              <a:t>(value</a:t>
            </a:r>
            <a:r>
              <a:rPr lang="en-GB" sz="1600" dirty="0"/>
              <a:t>);</a:t>
            </a:r>
          </a:p>
          <a:p>
            <a:r>
              <a:rPr lang="en-GB" sz="1600" dirty="0"/>
              <a:t>            </a:t>
            </a:r>
            <a:r>
              <a:rPr lang="en-GB" sz="1600" dirty="0" err="1"/>
              <a:t>exchange.respond</a:t>
            </a:r>
            <a:r>
              <a:rPr lang="en-GB" sz="1600" dirty="0"/>
              <a:t>(</a:t>
            </a:r>
            <a:r>
              <a:rPr lang="en-GB" sz="1600" b="1" i="1" dirty="0"/>
              <a:t>CHANGED,  value);</a:t>
            </a:r>
          </a:p>
          <a:p>
            <a:r>
              <a:rPr lang="en-GB" sz="1600" dirty="0"/>
              <a:t>        } </a:t>
            </a:r>
            <a:r>
              <a:rPr lang="en-GB" sz="1600" b="1" dirty="0"/>
              <a:t>catch (Exception e) {</a:t>
            </a:r>
          </a:p>
          <a:p>
            <a:r>
              <a:rPr lang="en-GB" sz="1600" dirty="0" smtClean="0"/>
              <a:t>              </a:t>
            </a:r>
            <a:r>
              <a:rPr lang="en-GB" sz="1600" dirty="0" err="1" smtClean="0"/>
              <a:t>exchange.respond</a:t>
            </a:r>
            <a:r>
              <a:rPr lang="en-GB" sz="1600" dirty="0" smtClean="0"/>
              <a:t>(</a:t>
            </a:r>
            <a:r>
              <a:rPr lang="en-GB" sz="1600" b="1" i="1" dirty="0" smtClean="0"/>
              <a:t>BAD_REQUEST</a:t>
            </a:r>
            <a:r>
              <a:rPr lang="en-GB" sz="1600" b="1" i="1" dirty="0"/>
              <a:t>, "Invalid String");</a:t>
            </a:r>
          </a:p>
          <a:p>
            <a:r>
              <a:rPr lang="en-GB" sz="1600" dirty="0"/>
              <a:t>        </a:t>
            </a:r>
            <a:r>
              <a:rPr lang="en-GB" sz="1600" dirty="0" smtClean="0"/>
              <a:t>}    </a:t>
            </a:r>
          </a:p>
          <a:p>
            <a:r>
              <a:rPr lang="en-GB" sz="1600" dirty="0" smtClean="0"/>
              <a:t>   }  </a:t>
            </a:r>
          </a:p>
          <a:p>
            <a:r>
              <a:rPr lang="en-GB" sz="1600" dirty="0" smtClean="0"/>
              <a:t>}</a:t>
            </a:r>
            <a:endParaRPr lang="en-GB" sz="1600" dirty="0"/>
          </a:p>
        </p:txBody>
      </p:sp>
      <p:sp>
        <p:nvSpPr>
          <p:cNvPr id="5" name="Rettangolo 4"/>
          <p:cNvSpPr/>
          <p:nvPr/>
        </p:nvSpPr>
        <p:spPr>
          <a:xfrm>
            <a:off x="5296476" y="2996952"/>
            <a:ext cx="3847524" cy="1323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 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00B050"/>
                </a:solidFill>
              </a:rPr>
              <a:t>@</a:t>
            </a:r>
            <a:r>
              <a:rPr lang="en-GB" sz="1600" dirty="0" smtClean="0">
                <a:solidFill>
                  <a:srgbClr val="00B050"/>
                </a:solidFill>
              </a:rPr>
              <a:t>Override //</a:t>
            </a:r>
            <a:r>
              <a:rPr lang="en-GB" sz="1600" dirty="0">
                <a:solidFill>
                  <a:srgbClr val="00B050"/>
                </a:solidFill>
              </a:rPr>
              <a:t> </a:t>
            </a:r>
            <a:r>
              <a:rPr lang="en-GB" sz="1600" dirty="0" err="1">
                <a:solidFill>
                  <a:srgbClr val="00B050"/>
                </a:solidFill>
              </a:rPr>
              <a:t>CoapGofObservableResource</a:t>
            </a:r>
            <a:endParaRPr lang="en-GB" sz="1600" dirty="0">
              <a:solidFill>
                <a:srgbClr val="00B050"/>
              </a:solidFill>
            </a:endParaRPr>
          </a:p>
          <a:p>
            <a:r>
              <a:rPr lang="en-GB" sz="1600" b="1" dirty="0" smtClean="0"/>
              <a:t>public </a:t>
            </a:r>
            <a:r>
              <a:rPr lang="en-GB" sz="1600" b="1" dirty="0"/>
              <a:t>void </a:t>
            </a:r>
            <a:r>
              <a:rPr lang="en-GB" sz="1600" b="1" dirty="0" err="1"/>
              <a:t>setValue</a:t>
            </a:r>
            <a:r>
              <a:rPr lang="en-GB" sz="1600" b="1" dirty="0"/>
              <a:t>(String v) {</a:t>
            </a:r>
          </a:p>
          <a:p>
            <a:r>
              <a:rPr lang="en-GB" sz="1600" dirty="0"/>
              <a:t>   </a:t>
            </a:r>
            <a:r>
              <a:rPr lang="en-GB" sz="1600" dirty="0" smtClean="0"/>
              <a:t>value </a:t>
            </a:r>
            <a:r>
              <a:rPr lang="en-GB" sz="1600" dirty="0"/>
              <a:t>= v ;</a:t>
            </a:r>
          </a:p>
          <a:p>
            <a:r>
              <a:rPr lang="en-GB" sz="1600" dirty="0"/>
              <a:t>  </a:t>
            </a:r>
            <a:r>
              <a:rPr lang="en-GB" sz="1600" dirty="0" smtClean="0"/>
              <a:t> update(value);//notify </a:t>
            </a:r>
            <a:r>
              <a:rPr lang="en-GB" sz="1600" dirty="0"/>
              <a:t>the GOF observer</a:t>
            </a:r>
          </a:p>
          <a:p>
            <a:r>
              <a:rPr lang="en-GB" sz="1600" dirty="0"/>
              <a:t> </a:t>
            </a:r>
            <a:r>
              <a:rPr lang="en-GB" sz="1600" dirty="0" smtClean="0"/>
              <a:t>}</a:t>
            </a:r>
            <a:endParaRPr lang="en-GB" sz="16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85191" y="75982"/>
            <a:ext cx="6960175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2800" dirty="0" err="1" smtClean="0"/>
              <a:t>Inherits</a:t>
            </a:r>
            <a:r>
              <a:rPr lang="it-IT" sz="2800" dirty="0" smtClean="0"/>
              <a:t> or use?  </a:t>
            </a:r>
            <a:r>
              <a:rPr lang="it-IT" sz="2800" dirty="0" smtClean="0">
                <a:sym typeface="Wingdings" panose="05000000000000000000" pitchFamily="2" charset="2"/>
              </a:rPr>
              <a:t></a:t>
            </a:r>
            <a:r>
              <a:rPr lang="it-IT" sz="2800" dirty="0" smtClean="0"/>
              <a:t> The </a:t>
            </a:r>
            <a:r>
              <a:rPr lang="it-IT" sz="2800" dirty="0" err="1" smtClean="0"/>
              <a:t>resource</a:t>
            </a:r>
            <a:r>
              <a:rPr lang="it-IT" sz="2800" dirty="0" smtClean="0"/>
              <a:t> IS the model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872369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62</a:t>
            </a:fld>
            <a:endParaRPr lang="it-IT"/>
          </a:p>
        </p:txBody>
      </p:sp>
      <p:grpSp>
        <p:nvGrpSpPr>
          <p:cNvPr id="13" name="Gruppo 12"/>
          <p:cNvGrpSpPr/>
          <p:nvPr/>
        </p:nvGrpSpPr>
        <p:grpSpPr>
          <a:xfrm>
            <a:off x="6174860" y="3771416"/>
            <a:ext cx="180020" cy="456728"/>
            <a:chOff x="7020272" y="1376336"/>
            <a:chExt cx="180020" cy="456728"/>
          </a:xfrm>
        </p:grpSpPr>
        <p:sp>
          <p:nvSpPr>
            <p:cNvPr id="10" name="Triangolo isoscele 9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ttore 1 11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ttangolo arrotondato 29"/>
          <p:cNvSpPr/>
          <p:nvPr/>
        </p:nvSpPr>
        <p:spPr>
          <a:xfrm>
            <a:off x="5028521" y="4233423"/>
            <a:ext cx="2664296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 err="1" smtClean="0"/>
              <a:t>SomeResourceGofObserver</a:t>
            </a:r>
            <a:endParaRPr lang="en-GB" sz="1600" dirty="0"/>
          </a:p>
        </p:txBody>
      </p:sp>
      <p:sp>
        <p:nvSpPr>
          <p:cNvPr id="34" name="Rettangolo arrotondato 33"/>
          <p:cNvSpPr/>
          <p:nvPr/>
        </p:nvSpPr>
        <p:spPr>
          <a:xfrm>
            <a:off x="5137885" y="3123344"/>
            <a:ext cx="2388858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 smtClean="0"/>
              <a:t>ResourceLocalGofObserver</a:t>
            </a:r>
            <a:endParaRPr lang="en-GB" sz="1400" dirty="0"/>
          </a:p>
        </p:txBody>
      </p:sp>
      <p:sp>
        <p:nvSpPr>
          <p:cNvPr id="41" name="Rettangolo 40"/>
          <p:cNvSpPr/>
          <p:nvPr/>
        </p:nvSpPr>
        <p:spPr>
          <a:xfrm>
            <a:off x="5168961" y="2784790"/>
            <a:ext cx="2493183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 smtClean="0"/>
              <a:t>IResourceLocalGofObserver</a:t>
            </a:r>
            <a:endParaRPr lang="en-GB" sz="1600" dirty="0"/>
          </a:p>
        </p:txBody>
      </p:sp>
      <p:sp>
        <p:nvSpPr>
          <p:cNvPr id="86" name="Rettangolo arrotondato 85"/>
          <p:cNvSpPr/>
          <p:nvPr/>
        </p:nvSpPr>
        <p:spPr>
          <a:xfrm>
            <a:off x="2560388" y="2153783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grpSp>
        <p:nvGrpSpPr>
          <p:cNvPr id="5" name="Gruppo 4"/>
          <p:cNvGrpSpPr/>
          <p:nvPr/>
        </p:nvGrpSpPr>
        <p:grpSpPr>
          <a:xfrm>
            <a:off x="1783080" y="2620130"/>
            <a:ext cx="2388858" cy="2249160"/>
            <a:chOff x="1798199" y="1340100"/>
            <a:chExt cx="2388858" cy="2249160"/>
          </a:xfrm>
        </p:grpSpPr>
        <p:sp>
          <p:nvSpPr>
            <p:cNvPr id="4" name="Rettangolo arrotondato 3"/>
            <p:cNvSpPr/>
            <p:nvPr/>
          </p:nvSpPr>
          <p:spPr>
            <a:xfrm>
              <a:off x="2005349" y="2941188"/>
              <a:ext cx="1807132" cy="64807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SomeResource</a:t>
              </a:r>
              <a:endParaRPr lang="en-GB" dirty="0"/>
            </a:p>
          </p:txBody>
        </p:sp>
        <p:sp>
          <p:nvSpPr>
            <p:cNvPr id="9" name="Rettangolo arrotondato 8"/>
            <p:cNvSpPr/>
            <p:nvPr/>
          </p:nvSpPr>
          <p:spPr>
            <a:xfrm>
              <a:off x="1798199" y="1796828"/>
              <a:ext cx="2388858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CoapGofObservableResource</a:t>
              </a:r>
              <a:endParaRPr lang="en-GB" sz="1400" dirty="0"/>
            </a:p>
          </p:txBody>
        </p:sp>
        <p:grpSp>
          <p:nvGrpSpPr>
            <p:cNvPr id="14" name="Gruppo 13"/>
            <p:cNvGrpSpPr/>
            <p:nvPr/>
          </p:nvGrpSpPr>
          <p:grpSpPr>
            <a:xfrm>
              <a:off x="2760335" y="2484460"/>
              <a:ext cx="180020" cy="456728"/>
              <a:chOff x="7020272" y="1376336"/>
              <a:chExt cx="180020" cy="456728"/>
            </a:xfrm>
          </p:grpSpPr>
          <p:sp>
            <p:nvSpPr>
              <p:cNvPr id="15" name="Triangolo isoscele 14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ttore 1 15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ttangolo 7"/>
            <p:cNvSpPr/>
            <p:nvPr/>
          </p:nvSpPr>
          <p:spPr>
            <a:xfrm>
              <a:off x="1798199" y="1458274"/>
              <a:ext cx="1231234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sz="1600" dirty="0" err="1"/>
                <a:t>IResourceIot</a:t>
              </a:r>
              <a:endParaRPr lang="en-GB" sz="1600" dirty="0"/>
            </a:p>
          </p:txBody>
        </p:sp>
        <p:grpSp>
          <p:nvGrpSpPr>
            <p:cNvPr id="87" name="Gruppo 86"/>
            <p:cNvGrpSpPr/>
            <p:nvPr/>
          </p:nvGrpSpPr>
          <p:grpSpPr>
            <a:xfrm>
              <a:off x="3341760" y="1340100"/>
              <a:ext cx="180020" cy="456728"/>
              <a:chOff x="7020272" y="1376336"/>
              <a:chExt cx="180020" cy="456728"/>
            </a:xfrm>
          </p:grpSpPr>
          <p:sp>
            <p:nvSpPr>
              <p:cNvPr id="88" name="Triangolo isoscele 87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9" name="Connettore 1 88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0" name="Connettore 4 19"/>
          <p:cNvCxnSpPr/>
          <p:nvPr/>
        </p:nvCxnSpPr>
        <p:spPr>
          <a:xfrm>
            <a:off x="3797362" y="4545254"/>
            <a:ext cx="1231159" cy="1220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/>
          <p:cNvSpPr/>
          <p:nvPr/>
        </p:nvSpPr>
        <p:spPr>
          <a:xfrm>
            <a:off x="3884305" y="4616244"/>
            <a:ext cx="702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update</a:t>
            </a:r>
          </a:p>
        </p:txBody>
      </p:sp>
      <p:grpSp>
        <p:nvGrpSpPr>
          <p:cNvPr id="23" name="Gruppo 22"/>
          <p:cNvGrpSpPr/>
          <p:nvPr/>
        </p:nvGrpSpPr>
        <p:grpSpPr>
          <a:xfrm>
            <a:off x="6903993" y="4926585"/>
            <a:ext cx="788824" cy="272100"/>
            <a:chOff x="346851" y="5561985"/>
            <a:chExt cx="788824" cy="272100"/>
          </a:xfrm>
        </p:grpSpPr>
        <p:sp>
          <p:nvSpPr>
            <p:cNvPr id="24" name="Figura a mano libera 23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5" name="Connettore 2 24"/>
            <p:cNvCxnSpPr>
              <a:stCxn id="24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ttangolo 25"/>
          <p:cNvSpPr/>
          <p:nvPr/>
        </p:nvSpPr>
        <p:spPr>
          <a:xfrm>
            <a:off x="7111514" y="5133677"/>
            <a:ext cx="8120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usercmd</a:t>
            </a:r>
            <a:endParaRPr lang="en-GB" sz="1400" dirty="0"/>
          </a:p>
        </p:txBody>
      </p:sp>
      <p:grpSp>
        <p:nvGrpSpPr>
          <p:cNvPr id="39" name="Gruppo 38"/>
          <p:cNvGrpSpPr/>
          <p:nvPr/>
        </p:nvGrpSpPr>
        <p:grpSpPr>
          <a:xfrm>
            <a:off x="7983803" y="4080160"/>
            <a:ext cx="914400" cy="914400"/>
            <a:chOff x="411929" y="778914"/>
            <a:chExt cx="914400" cy="914400"/>
          </a:xfrm>
        </p:grpSpPr>
        <p:sp>
          <p:nvSpPr>
            <p:cNvPr id="40" name="Nuvola 3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CasellaDiTesto 41"/>
            <p:cNvSpPr txBox="1"/>
            <p:nvPr/>
          </p:nvSpPr>
          <p:spPr>
            <a:xfrm>
              <a:off x="539551" y="102936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cxnSp>
        <p:nvCxnSpPr>
          <p:cNvPr id="43" name="Connettore 4 42"/>
          <p:cNvCxnSpPr>
            <a:stCxn id="30" idx="3"/>
            <a:endCxn id="40" idx="2"/>
          </p:cNvCxnSpPr>
          <p:nvPr/>
        </p:nvCxnSpPr>
        <p:spPr>
          <a:xfrm flipV="1">
            <a:off x="7692817" y="4537360"/>
            <a:ext cx="293822" cy="2009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sellaDiTesto 43"/>
          <p:cNvSpPr txBox="1"/>
          <p:nvPr/>
        </p:nvSpPr>
        <p:spPr>
          <a:xfrm>
            <a:off x="8111425" y="4284441"/>
            <a:ext cx="779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/>
              <a:t>PHYSICAL</a:t>
            </a:r>
          </a:p>
          <a:p>
            <a:r>
              <a:rPr lang="it-IT" sz="1200" dirty="0" smtClean="0"/>
              <a:t>DEVICE</a:t>
            </a:r>
            <a:endParaRPr lang="en-GB" sz="1200" dirty="0"/>
          </a:p>
        </p:txBody>
      </p:sp>
      <p:sp>
        <p:nvSpPr>
          <p:cNvPr id="45" name="Rettangolo arrotondato 44"/>
          <p:cNvSpPr/>
          <p:nvPr/>
        </p:nvSpPr>
        <p:spPr>
          <a:xfrm>
            <a:off x="5530592" y="5552121"/>
            <a:ext cx="1633681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46" name="Connettore 4 45"/>
          <p:cNvCxnSpPr>
            <a:stCxn id="30" idx="2"/>
            <a:endCxn id="45" idx="0"/>
          </p:cNvCxnSpPr>
          <p:nvPr/>
        </p:nvCxnSpPr>
        <p:spPr>
          <a:xfrm rot="5400000">
            <a:off x="6018738" y="5210190"/>
            <a:ext cx="670626" cy="13236"/>
          </a:xfrm>
          <a:prstGeom prst="bentConnector3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olo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mtClean="0"/>
              <a:t>Observable (CoAP) resource</a:t>
            </a:r>
            <a:endParaRPr lang="en-GB" dirty="0"/>
          </a:p>
        </p:txBody>
      </p:sp>
      <p:sp>
        <p:nvSpPr>
          <p:cNvPr id="53" name="Rettangolo 52"/>
          <p:cNvSpPr/>
          <p:nvPr/>
        </p:nvSpPr>
        <p:spPr>
          <a:xfrm>
            <a:off x="1990230" y="1815229"/>
            <a:ext cx="950709" cy="338554"/>
          </a:xfrm>
          <a:prstGeom prst="rect">
            <a:avLst/>
          </a:prstGeom>
          <a:ln w="38100">
            <a:solidFill>
              <a:srgbClr val="9966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/>
              <a:t>Resource</a:t>
            </a:r>
            <a:endParaRPr lang="en-GB" sz="1600" dirty="0"/>
          </a:p>
        </p:txBody>
      </p:sp>
      <p:grpSp>
        <p:nvGrpSpPr>
          <p:cNvPr id="54" name="Gruppo 53"/>
          <p:cNvGrpSpPr/>
          <p:nvPr/>
        </p:nvGrpSpPr>
        <p:grpSpPr>
          <a:xfrm>
            <a:off x="2080370" y="2251366"/>
            <a:ext cx="180020" cy="456728"/>
            <a:chOff x="7020272" y="1376336"/>
            <a:chExt cx="180020" cy="456728"/>
          </a:xfrm>
        </p:grpSpPr>
        <p:sp>
          <p:nvSpPr>
            <p:cNvPr id="55" name="Triangolo isoscele 54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6" name="Connettore 1 55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ttangolo 59"/>
          <p:cNvSpPr/>
          <p:nvPr/>
        </p:nvSpPr>
        <p:spPr>
          <a:xfrm>
            <a:off x="5525785" y="1912812"/>
            <a:ext cx="1797928" cy="338554"/>
          </a:xfrm>
          <a:prstGeom prst="rect">
            <a:avLst/>
          </a:prstGeom>
          <a:ln w="38100">
            <a:solidFill>
              <a:srgbClr val="9966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/>
              <a:t>ResourceLObserver</a:t>
            </a:r>
            <a:endParaRPr lang="en-GB" sz="1600" dirty="0"/>
          </a:p>
        </p:txBody>
      </p:sp>
      <p:grpSp>
        <p:nvGrpSpPr>
          <p:cNvPr id="61" name="Gruppo 60"/>
          <p:cNvGrpSpPr/>
          <p:nvPr/>
        </p:nvGrpSpPr>
        <p:grpSpPr>
          <a:xfrm>
            <a:off x="6334739" y="2260106"/>
            <a:ext cx="180020" cy="456728"/>
            <a:chOff x="7020272" y="1376336"/>
            <a:chExt cx="180020" cy="456728"/>
          </a:xfrm>
        </p:grpSpPr>
        <p:sp>
          <p:nvSpPr>
            <p:cNvPr id="62" name="Triangolo isoscele 61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3" name="Connettore 1 62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594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  <p:bldP spid="41" grpId="0" animBg="1"/>
      <p:bldP spid="86" grpId="0" animBg="1"/>
      <p:bldP spid="21" grpId="0"/>
      <p:bldP spid="26" grpId="0"/>
      <p:bldP spid="45" grpId="0" animBg="1"/>
      <p:bldP spid="53" grpId="0" animBg="1"/>
      <p:bldP spid="6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e 50"/>
          <p:cNvSpPr/>
          <p:nvPr/>
        </p:nvSpPr>
        <p:spPr>
          <a:xfrm>
            <a:off x="234176" y="1414260"/>
            <a:ext cx="6984776" cy="40320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63</a:t>
            </a:fld>
            <a:endParaRPr lang="it-IT"/>
          </a:p>
        </p:txBody>
      </p:sp>
      <p:sp>
        <p:nvSpPr>
          <p:cNvPr id="4" name="Rettangolo arrotondato 3"/>
          <p:cNvSpPr/>
          <p:nvPr/>
        </p:nvSpPr>
        <p:spPr>
          <a:xfrm>
            <a:off x="969441" y="3780929"/>
            <a:ext cx="1807132" cy="64807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LedResource</a:t>
            </a:r>
            <a:endParaRPr lang="en-GB" dirty="0"/>
          </a:p>
        </p:txBody>
      </p:sp>
      <p:sp>
        <p:nvSpPr>
          <p:cNvPr id="9" name="Rettangolo arrotondato 8"/>
          <p:cNvSpPr/>
          <p:nvPr/>
        </p:nvSpPr>
        <p:spPr>
          <a:xfrm>
            <a:off x="762291" y="2735727"/>
            <a:ext cx="2388858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CoapGofObservableResource</a:t>
            </a:r>
            <a:endParaRPr lang="en-GB" sz="1400" dirty="0"/>
          </a:p>
        </p:txBody>
      </p:sp>
      <p:grpSp>
        <p:nvGrpSpPr>
          <p:cNvPr id="13" name="Gruppo 12"/>
          <p:cNvGrpSpPr/>
          <p:nvPr/>
        </p:nvGrpSpPr>
        <p:grpSpPr>
          <a:xfrm>
            <a:off x="5154071" y="3430285"/>
            <a:ext cx="180020" cy="456728"/>
            <a:chOff x="7020272" y="1376336"/>
            <a:chExt cx="180020" cy="456728"/>
          </a:xfrm>
        </p:grpSpPr>
        <p:sp>
          <p:nvSpPr>
            <p:cNvPr id="10" name="Triangolo isoscele 9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ttore 1 11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o 13"/>
          <p:cNvGrpSpPr/>
          <p:nvPr/>
        </p:nvGrpSpPr>
        <p:grpSpPr>
          <a:xfrm>
            <a:off x="1724427" y="3423359"/>
            <a:ext cx="180020" cy="456728"/>
            <a:chOff x="7020272" y="1376336"/>
            <a:chExt cx="180020" cy="456728"/>
          </a:xfrm>
        </p:grpSpPr>
        <p:sp>
          <p:nvSpPr>
            <p:cNvPr id="15" name="Triangolo isoscele 14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ttore 1 15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uppo 27"/>
          <p:cNvGrpSpPr/>
          <p:nvPr/>
        </p:nvGrpSpPr>
        <p:grpSpPr>
          <a:xfrm>
            <a:off x="7581173" y="3746923"/>
            <a:ext cx="914400" cy="914400"/>
            <a:chOff x="411929" y="778914"/>
            <a:chExt cx="914400" cy="914400"/>
          </a:xfrm>
        </p:grpSpPr>
        <p:sp>
          <p:nvSpPr>
            <p:cNvPr id="20" name="Nuvola 1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539551" y="102936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8" name="Rettangolo 7"/>
          <p:cNvSpPr/>
          <p:nvPr/>
        </p:nvSpPr>
        <p:spPr>
          <a:xfrm>
            <a:off x="762291" y="2397173"/>
            <a:ext cx="1231234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/>
              <a:t>IResourceIot</a:t>
            </a:r>
            <a:endParaRPr lang="en-GB" sz="1600" dirty="0"/>
          </a:p>
        </p:txBody>
      </p:sp>
      <p:cxnSp>
        <p:nvCxnSpPr>
          <p:cNvPr id="26" name="Connettore 4 25"/>
          <p:cNvCxnSpPr>
            <a:stCxn id="30" idx="3"/>
            <a:endCxn id="20" idx="2"/>
          </p:cNvCxnSpPr>
          <p:nvPr/>
        </p:nvCxnSpPr>
        <p:spPr>
          <a:xfrm flipV="1">
            <a:off x="6672028" y="4204123"/>
            <a:ext cx="911981" cy="1220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tangolo arrotondato 29"/>
          <p:cNvSpPr/>
          <p:nvPr/>
        </p:nvSpPr>
        <p:spPr>
          <a:xfrm>
            <a:off x="4007732" y="3892292"/>
            <a:ext cx="2664296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LedAsGuiPluginObserver</a:t>
            </a:r>
            <a:endParaRPr lang="en-GB" sz="1400" dirty="0"/>
          </a:p>
        </p:txBody>
      </p:sp>
      <p:cxnSp>
        <p:nvCxnSpPr>
          <p:cNvPr id="32" name="Connettore 4 31"/>
          <p:cNvCxnSpPr>
            <a:stCxn id="4" idx="3"/>
            <a:endCxn id="30" idx="1"/>
          </p:cNvCxnSpPr>
          <p:nvPr/>
        </p:nvCxnSpPr>
        <p:spPr>
          <a:xfrm>
            <a:off x="2776573" y="4104965"/>
            <a:ext cx="1231159" cy="11136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tangolo 32"/>
          <p:cNvSpPr/>
          <p:nvPr/>
        </p:nvSpPr>
        <p:spPr>
          <a:xfrm>
            <a:off x="2863516" y="4275113"/>
            <a:ext cx="702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update</a:t>
            </a:r>
          </a:p>
        </p:txBody>
      </p:sp>
      <p:sp>
        <p:nvSpPr>
          <p:cNvPr id="34" name="Rettangolo arrotondato 33"/>
          <p:cNvSpPr/>
          <p:nvPr/>
        </p:nvSpPr>
        <p:spPr>
          <a:xfrm>
            <a:off x="4117096" y="2782213"/>
            <a:ext cx="2388858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 smtClean="0"/>
              <a:t>ResourceLocalGofObserver</a:t>
            </a:r>
            <a:endParaRPr lang="en-GB" sz="1400" dirty="0"/>
          </a:p>
        </p:txBody>
      </p:sp>
      <p:sp>
        <p:nvSpPr>
          <p:cNvPr id="41" name="Rettangolo 40"/>
          <p:cNvSpPr/>
          <p:nvPr/>
        </p:nvSpPr>
        <p:spPr>
          <a:xfrm>
            <a:off x="4148172" y="2443659"/>
            <a:ext cx="2493183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 smtClean="0"/>
              <a:t>IResourceLocalGofObserver</a:t>
            </a:r>
            <a:endParaRPr lang="en-GB" sz="1600" dirty="0"/>
          </a:p>
        </p:txBody>
      </p:sp>
      <p:grpSp>
        <p:nvGrpSpPr>
          <p:cNvPr id="52" name="Gruppo 51"/>
          <p:cNvGrpSpPr/>
          <p:nvPr/>
        </p:nvGrpSpPr>
        <p:grpSpPr>
          <a:xfrm>
            <a:off x="465323" y="5764875"/>
            <a:ext cx="1357223" cy="735191"/>
            <a:chOff x="1115616" y="1192197"/>
            <a:chExt cx="1656184" cy="94065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3" name="Rettangolo arrotondato 52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 smtClean="0">
                  <a:solidFill>
                    <a:srgbClr val="C00000"/>
                  </a:solidFill>
                </a:rPr>
                <a:t>CoAp</a:t>
              </a:r>
              <a:r>
                <a:rPr lang="it-IT" sz="1600" b="1" dirty="0" smtClean="0">
                  <a:solidFill>
                    <a:srgbClr val="C00000"/>
                  </a:solidFill>
                </a:rPr>
                <a:t> client</a:t>
              </a:r>
              <a:endParaRPr lang="it-IT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54" name="Connettore 2 53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55" name="CasellaDiTesto 54"/>
          <p:cNvSpPr txBox="1"/>
          <p:nvPr/>
        </p:nvSpPr>
        <p:spPr>
          <a:xfrm>
            <a:off x="494631" y="4818597"/>
            <a:ext cx="47481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b="1" dirty="0" smtClean="0"/>
              <a:t>GET</a:t>
            </a:r>
            <a:endParaRPr lang="it-IT" sz="1400" b="1" dirty="0"/>
          </a:p>
        </p:txBody>
      </p:sp>
      <p:sp>
        <p:nvSpPr>
          <p:cNvPr id="60" name="CasellaDiTesto 59"/>
          <p:cNvSpPr txBox="1"/>
          <p:nvPr/>
        </p:nvSpPr>
        <p:spPr>
          <a:xfrm>
            <a:off x="488219" y="5292420"/>
            <a:ext cx="481222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smtClean="0"/>
              <a:t>PUT</a:t>
            </a:r>
            <a:endParaRPr lang="it-IT" sz="1400" dirty="0"/>
          </a:p>
        </p:txBody>
      </p:sp>
      <p:cxnSp>
        <p:nvCxnSpPr>
          <p:cNvPr id="63" name="Connettore 4 62"/>
          <p:cNvCxnSpPr>
            <a:stCxn id="53" idx="0"/>
            <a:endCxn id="51" idx="3"/>
          </p:cNvCxnSpPr>
          <p:nvPr/>
        </p:nvCxnSpPr>
        <p:spPr>
          <a:xfrm rot="5400000" flipH="1" flipV="1">
            <a:off x="744201" y="5255563"/>
            <a:ext cx="912606" cy="11313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4 70"/>
          <p:cNvCxnSpPr>
            <a:stCxn id="51" idx="3"/>
            <a:endCxn id="4" idx="2"/>
          </p:cNvCxnSpPr>
          <p:nvPr/>
        </p:nvCxnSpPr>
        <p:spPr>
          <a:xfrm rot="5400000" flipH="1" flipV="1">
            <a:off x="1351626" y="4334448"/>
            <a:ext cx="426828" cy="615934"/>
          </a:xfrm>
          <a:prstGeom prst="bentConnector3">
            <a:avLst>
              <a:gd name="adj1" fmla="val 39335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ttangolo arrotondato 85"/>
          <p:cNvSpPr/>
          <p:nvPr/>
        </p:nvSpPr>
        <p:spPr>
          <a:xfrm>
            <a:off x="1539599" y="1812652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grpSp>
        <p:nvGrpSpPr>
          <p:cNvPr id="87" name="Gruppo 86"/>
          <p:cNvGrpSpPr/>
          <p:nvPr/>
        </p:nvGrpSpPr>
        <p:grpSpPr>
          <a:xfrm>
            <a:off x="2305852" y="2278999"/>
            <a:ext cx="180020" cy="456728"/>
            <a:chOff x="7020272" y="1376336"/>
            <a:chExt cx="180020" cy="456728"/>
          </a:xfrm>
        </p:grpSpPr>
        <p:sp>
          <p:nvSpPr>
            <p:cNvPr id="88" name="Triangolo isoscele 87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9" name="Connettore 1 88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Connettore 1 106"/>
          <p:cNvCxnSpPr>
            <a:stCxn id="51" idx="0"/>
          </p:cNvCxnSpPr>
          <p:nvPr/>
        </p:nvCxnSpPr>
        <p:spPr>
          <a:xfrm>
            <a:off x="3726564" y="1414260"/>
            <a:ext cx="1" cy="345769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/>
          <p:cNvSpPr txBox="1"/>
          <p:nvPr/>
        </p:nvSpPr>
        <p:spPr>
          <a:xfrm>
            <a:off x="7708795" y="3951204"/>
            <a:ext cx="779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/>
              <a:t>PHYSICAL</a:t>
            </a:r>
          </a:p>
          <a:p>
            <a:r>
              <a:rPr lang="it-IT" sz="1200" dirty="0" smtClean="0"/>
              <a:t>DEVICE</a:t>
            </a:r>
            <a:endParaRPr lang="en-GB" sz="1200" dirty="0"/>
          </a:p>
        </p:txBody>
      </p:sp>
      <p:sp>
        <p:nvSpPr>
          <p:cNvPr id="42" name="Tito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dirty="0" smtClean="0"/>
              <a:t>Led </a:t>
            </a:r>
            <a:r>
              <a:rPr lang="it-IT" dirty="0" err="1" smtClean="0"/>
              <a:t>Thing</a:t>
            </a:r>
            <a:endParaRPr lang="en-GB" dirty="0"/>
          </a:p>
        </p:txBody>
      </p:sp>
      <p:sp>
        <p:nvSpPr>
          <p:cNvPr id="45" name="Rettangolo 44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46" name="Rettangolo 45"/>
          <p:cNvSpPr/>
          <p:nvPr/>
        </p:nvSpPr>
        <p:spPr>
          <a:xfrm>
            <a:off x="6173649" y="5091373"/>
            <a:ext cx="137948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LedResource</a:t>
            </a:r>
            <a:endParaRPr lang="en-GB" dirty="0"/>
          </a:p>
        </p:txBody>
      </p:sp>
      <p:sp>
        <p:nvSpPr>
          <p:cNvPr id="50" name="Rettangolo 49"/>
          <p:cNvSpPr/>
          <p:nvPr/>
        </p:nvSpPr>
        <p:spPr>
          <a:xfrm>
            <a:off x="6181489" y="5558771"/>
            <a:ext cx="103746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LedThing</a:t>
            </a:r>
            <a:endParaRPr lang="en-GB" dirty="0"/>
          </a:p>
        </p:txBody>
      </p:sp>
      <p:sp>
        <p:nvSpPr>
          <p:cNvPr id="57" name="CasellaDiTesto 56"/>
          <p:cNvSpPr txBox="1"/>
          <p:nvPr/>
        </p:nvSpPr>
        <p:spPr>
          <a:xfrm>
            <a:off x="120176" y="177392"/>
            <a:ext cx="5123905" cy="16004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b="1" dirty="0" err="1" smtClean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LedResource</a:t>
            </a:r>
            <a:r>
              <a:rPr lang="en-GB" sz="1400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400" dirty="0" smtClean="0"/>
              <a:t>Risponde alle richieste GET/PUT per </a:t>
            </a:r>
            <a:r>
              <a:rPr lang="it-IT" sz="1400" dirty="0" err="1" smtClean="0"/>
              <a:t>url</a:t>
            </a:r>
            <a:r>
              <a:rPr lang="it-IT" sz="1400" dirty="0" smtClean="0"/>
              <a:t>=/Led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GB" sz="1400" dirty="0" err="1"/>
              <a:t>modifica</a:t>
            </a:r>
            <a:r>
              <a:rPr lang="en-GB" sz="1400" dirty="0"/>
              <a:t> </a:t>
            </a:r>
            <a:r>
              <a:rPr lang="en-GB" sz="1400" dirty="0" smtClean="0"/>
              <a:t>lo </a:t>
            </a:r>
            <a:r>
              <a:rPr lang="en-GB" sz="1400" dirty="0" err="1" smtClean="0"/>
              <a:t>stato</a:t>
            </a:r>
            <a:r>
              <a:rPr lang="en-GB" sz="1400" dirty="0" smtClean="0"/>
              <a:t> del Led </a:t>
            </a:r>
            <a:r>
              <a:rPr lang="it-IT" sz="1400" dirty="0"/>
              <a:t>in risposta a una PUT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400" dirty="0" smtClean="0"/>
              <a:t>agisce come </a:t>
            </a:r>
            <a:r>
              <a:rPr lang="it-IT" sz="1400" dirty="0" err="1" smtClean="0"/>
              <a:t>observable</a:t>
            </a:r>
            <a:r>
              <a:rPr lang="it-IT" sz="1400" dirty="0" smtClean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400" dirty="0" smtClean="0"/>
              <a:t>rispetto al led concreto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400" dirty="0" smtClean="0"/>
              <a:t>rispetto ai clienti </a:t>
            </a:r>
            <a:r>
              <a:rPr lang="it-IT" sz="1400" dirty="0" err="1" smtClean="0"/>
              <a:t>Coap</a:t>
            </a:r>
            <a:endParaRPr lang="it-IT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it-IT" sz="1400" dirty="0" smtClean="0"/>
              <a:t>Pubblica via MQTT le modifiche di stato sulla </a:t>
            </a:r>
            <a:r>
              <a:rPr lang="it-IT" sz="1400" dirty="0" err="1" smtClean="0"/>
              <a:t>topic</a:t>
            </a:r>
            <a:r>
              <a:rPr lang="it-IT" sz="1400" dirty="0" smtClean="0"/>
              <a:t> </a:t>
            </a:r>
            <a:r>
              <a:rPr lang="it-IT" sz="1400" b="1" dirty="0" err="1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unibo</a:t>
            </a:r>
            <a:r>
              <a:rPr lang="it-IT" sz="1400" b="1" dirty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/bls18.</a:t>
            </a:r>
            <a:r>
              <a:rPr lang="it-IT" sz="1400" dirty="0" smtClean="0"/>
              <a:t>  </a:t>
            </a:r>
            <a:endParaRPr lang="en-GB" sz="1400" dirty="0"/>
          </a:p>
        </p:txBody>
      </p:sp>
      <p:cxnSp>
        <p:nvCxnSpPr>
          <p:cNvPr id="59" name="Connettore 4 58"/>
          <p:cNvCxnSpPr>
            <a:endCxn id="58" idx="1"/>
          </p:cNvCxnSpPr>
          <p:nvPr/>
        </p:nvCxnSpPr>
        <p:spPr>
          <a:xfrm rot="16200000" flipH="1">
            <a:off x="2030108" y="4794754"/>
            <a:ext cx="1486795" cy="755287"/>
          </a:xfrm>
          <a:prstGeom prst="bentConnector2">
            <a:avLst/>
          </a:prstGeom>
          <a:ln w="28575">
            <a:solidFill>
              <a:srgbClr val="9966FF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/>
          <p:cNvSpPr txBox="1"/>
          <p:nvPr/>
        </p:nvSpPr>
        <p:spPr>
          <a:xfrm>
            <a:off x="2088134" y="5892233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publish</a:t>
            </a:r>
            <a:endParaRPr lang="en-GB" dirty="0"/>
          </a:p>
        </p:txBody>
      </p:sp>
      <p:grpSp>
        <p:nvGrpSpPr>
          <p:cNvPr id="25" name="Gruppo 24"/>
          <p:cNvGrpSpPr/>
          <p:nvPr/>
        </p:nvGrpSpPr>
        <p:grpSpPr>
          <a:xfrm>
            <a:off x="3151149" y="5529053"/>
            <a:ext cx="1633681" cy="770941"/>
            <a:chOff x="7553129" y="1274765"/>
            <a:chExt cx="1633681" cy="770941"/>
          </a:xfrm>
        </p:grpSpPr>
        <p:sp>
          <p:nvSpPr>
            <p:cNvPr id="58" name="Rettangolo arrotondato 57"/>
            <p:cNvSpPr/>
            <p:nvPr/>
          </p:nvSpPr>
          <p:spPr>
            <a:xfrm>
              <a:off x="7553129" y="1277310"/>
              <a:ext cx="1633681" cy="768396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>
                  <a:solidFill>
                    <a:srgbClr val="C00000"/>
                  </a:solidFill>
                </a:rPr>
                <a:t>MQTT Server</a:t>
              </a:r>
              <a:endParaRPr lang="en-GB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62" name="Rettangolo 61"/>
            <p:cNvSpPr/>
            <p:nvPr/>
          </p:nvSpPr>
          <p:spPr>
            <a:xfrm>
              <a:off x="7723654" y="1274765"/>
              <a:ext cx="1206501" cy="257969"/>
            </a:xfrm>
            <a:prstGeom prst="rect">
              <a:avLst/>
            </a:prstGeom>
            <a:solidFill>
              <a:srgbClr val="1EE8D5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u</a:t>
              </a:r>
              <a:r>
                <a:rPr lang="en-GB" sz="1400" dirty="0" err="1" smtClean="0"/>
                <a:t>nibo</a:t>
              </a:r>
              <a:r>
                <a:rPr lang="en-GB" sz="1400" dirty="0" smtClean="0"/>
                <a:t>/bls18</a:t>
              </a:r>
              <a:endParaRPr lang="en-GB" sz="1400" dirty="0"/>
            </a:p>
          </p:txBody>
        </p:sp>
      </p:grpSp>
      <p:sp>
        <p:nvSpPr>
          <p:cNvPr id="64" name="CasellaDiTesto 63"/>
          <p:cNvSpPr txBox="1"/>
          <p:nvPr/>
        </p:nvSpPr>
        <p:spPr>
          <a:xfrm>
            <a:off x="102646" y="3352012"/>
            <a:ext cx="601447" cy="338554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1600" dirty="0" smtClean="0"/>
              <a:t>5683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48687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e 50"/>
          <p:cNvSpPr/>
          <p:nvPr/>
        </p:nvSpPr>
        <p:spPr>
          <a:xfrm>
            <a:off x="1264296" y="1353867"/>
            <a:ext cx="6984776" cy="40320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64</a:t>
            </a:fld>
            <a:endParaRPr lang="it-IT"/>
          </a:p>
        </p:txBody>
      </p:sp>
      <p:grpSp>
        <p:nvGrpSpPr>
          <p:cNvPr id="28" name="Gruppo 27"/>
          <p:cNvGrpSpPr/>
          <p:nvPr/>
        </p:nvGrpSpPr>
        <p:grpSpPr>
          <a:xfrm>
            <a:off x="213332" y="4142476"/>
            <a:ext cx="914400" cy="914400"/>
            <a:chOff x="411929" y="778914"/>
            <a:chExt cx="914400" cy="914400"/>
          </a:xfrm>
        </p:grpSpPr>
        <p:sp>
          <p:nvSpPr>
            <p:cNvPr id="20" name="Nuvola 1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520914" y="1074008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/>
                <a:t>PHYSICAL</a:t>
              </a:r>
            </a:p>
            <a:p>
              <a:r>
                <a:rPr lang="it-IT" sz="1200" dirty="0" smtClean="0"/>
                <a:t>DEVICE</a:t>
              </a:r>
              <a:endParaRPr lang="en-GB" sz="1200" dirty="0"/>
            </a:p>
          </p:txBody>
        </p:sp>
      </p:grpSp>
      <p:grpSp>
        <p:nvGrpSpPr>
          <p:cNvPr id="52" name="Gruppo 51"/>
          <p:cNvGrpSpPr/>
          <p:nvPr/>
        </p:nvGrpSpPr>
        <p:grpSpPr>
          <a:xfrm>
            <a:off x="433210" y="5657996"/>
            <a:ext cx="1357223" cy="735191"/>
            <a:chOff x="1115616" y="1192197"/>
            <a:chExt cx="1656184" cy="94065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3" name="Rettangolo arrotondato 52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 smtClean="0">
                  <a:solidFill>
                    <a:srgbClr val="C00000"/>
                  </a:solidFill>
                </a:rPr>
                <a:t>CoAp</a:t>
              </a:r>
              <a:r>
                <a:rPr lang="it-IT" sz="1600" b="1" dirty="0" smtClean="0">
                  <a:solidFill>
                    <a:srgbClr val="C00000"/>
                  </a:solidFill>
                </a:rPr>
                <a:t> client</a:t>
              </a:r>
              <a:endParaRPr lang="it-IT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54" name="Connettore 2 53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55" name="CasellaDiTesto 54"/>
          <p:cNvSpPr txBox="1"/>
          <p:nvPr/>
        </p:nvSpPr>
        <p:spPr>
          <a:xfrm>
            <a:off x="2147551" y="5667336"/>
            <a:ext cx="47481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b="1" dirty="0" smtClean="0"/>
              <a:t>GET</a:t>
            </a:r>
            <a:endParaRPr lang="it-IT" sz="1400" b="1" dirty="0"/>
          </a:p>
        </p:txBody>
      </p:sp>
      <p:sp>
        <p:nvSpPr>
          <p:cNvPr id="60" name="CasellaDiTesto 59"/>
          <p:cNvSpPr txBox="1"/>
          <p:nvPr/>
        </p:nvSpPr>
        <p:spPr>
          <a:xfrm>
            <a:off x="2141139" y="6141159"/>
            <a:ext cx="481222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smtClean="0"/>
              <a:t>PUT</a:t>
            </a:r>
            <a:endParaRPr lang="it-IT" sz="1400" dirty="0"/>
          </a:p>
        </p:txBody>
      </p:sp>
      <p:cxnSp>
        <p:nvCxnSpPr>
          <p:cNvPr id="63" name="Connettore 4 62"/>
          <p:cNvCxnSpPr>
            <a:stCxn id="53" idx="3"/>
            <a:endCxn id="51" idx="4"/>
          </p:cNvCxnSpPr>
          <p:nvPr/>
        </p:nvCxnSpPr>
        <p:spPr>
          <a:xfrm flipV="1">
            <a:off x="1790433" y="5385916"/>
            <a:ext cx="2966251" cy="641456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4 70"/>
          <p:cNvCxnSpPr>
            <a:stCxn id="51" idx="4"/>
            <a:endCxn id="4" idx="2"/>
          </p:cNvCxnSpPr>
          <p:nvPr/>
        </p:nvCxnSpPr>
        <p:spPr>
          <a:xfrm rot="5400000" flipH="1">
            <a:off x="3370831" y="4000063"/>
            <a:ext cx="918150" cy="1853557"/>
          </a:xfrm>
          <a:prstGeom prst="bentConnector3">
            <a:avLst>
              <a:gd name="adj1" fmla="val 43937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/>
          <p:cNvGrpSpPr/>
          <p:nvPr/>
        </p:nvGrpSpPr>
        <p:grpSpPr>
          <a:xfrm>
            <a:off x="1792411" y="1752259"/>
            <a:ext cx="5909737" cy="3059303"/>
            <a:chOff x="1798199" y="873753"/>
            <a:chExt cx="5909737" cy="3059303"/>
          </a:xfrm>
        </p:grpSpPr>
        <p:sp>
          <p:nvSpPr>
            <p:cNvPr id="4" name="Rettangolo arrotondato 3"/>
            <p:cNvSpPr/>
            <p:nvPr/>
          </p:nvSpPr>
          <p:spPr>
            <a:xfrm>
              <a:off x="2005349" y="2941188"/>
              <a:ext cx="1807132" cy="64807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ButtonResource</a:t>
              </a:r>
              <a:endParaRPr lang="en-GB" dirty="0"/>
            </a:p>
          </p:txBody>
        </p:sp>
        <p:sp>
          <p:nvSpPr>
            <p:cNvPr id="9" name="Rettangolo arrotondato 8"/>
            <p:cNvSpPr/>
            <p:nvPr/>
          </p:nvSpPr>
          <p:spPr>
            <a:xfrm>
              <a:off x="1798199" y="1796828"/>
              <a:ext cx="2388858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CoapGofObservableResource</a:t>
              </a:r>
              <a:endParaRPr lang="en-GB" sz="1400" dirty="0"/>
            </a:p>
          </p:txBody>
        </p:sp>
        <p:grpSp>
          <p:nvGrpSpPr>
            <p:cNvPr id="13" name="Gruppo 12"/>
            <p:cNvGrpSpPr/>
            <p:nvPr/>
          </p:nvGrpSpPr>
          <p:grpSpPr>
            <a:xfrm>
              <a:off x="6189979" y="2491386"/>
              <a:ext cx="180020" cy="456728"/>
              <a:chOff x="7020272" y="1376336"/>
              <a:chExt cx="180020" cy="456728"/>
            </a:xfrm>
          </p:grpSpPr>
          <p:sp>
            <p:nvSpPr>
              <p:cNvPr id="10" name="Triangolo isoscele 9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2" name="Connettore 1 11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uppo 13"/>
            <p:cNvGrpSpPr/>
            <p:nvPr/>
          </p:nvGrpSpPr>
          <p:grpSpPr>
            <a:xfrm>
              <a:off x="2760335" y="2484460"/>
              <a:ext cx="180020" cy="456728"/>
              <a:chOff x="7020272" y="1376336"/>
              <a:chExt cx="180020" cy="456728"/>
            </a:xfrm>
          </p:grpSpPr>
          <p:sp>
            <p:nvSpPr>
              <p:cNvPr id="15" name="Triangolo isoscele 14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ttore 1 15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ttangolo 7"/>
            <p:cNvSpPr/>
            <p:nvPr/>
          </p:nvSpPr>
          <p:spPr>
            <a:xfrm>
              <a:off x="1798199" y="1458274"/>
              <a:ext cx="1231234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sz="1600" dirty="0" err="1"/>
                <a:t>IResourceIot</a:t>
              </a:r>
              <a:endParaRPr lang="en-GB" sz="1600" dirty="0"/>
            </a:p>
          </p:txBody>
        </p:sp>
        <p:sp>
          <p:nvSpPr>
            <p:cNvPr id="30" name="Rettangolo arrotondato 29"/>
            <p:cNvSpPr/>
            <p:nvPr/>
          </p:nvSpPr>
          <p:spPr>
            <a:xfrm>
              <a:off x="5043640" y="2953393"/>
              <a:ext cx="2664296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ButtonResourceGofObserver</a:t>
              </a:r>
              <a:endParaRPr lang="en-GB" sz="1400" dirty="0"/>
            </a:p>
          </p:txBody>
        </p:sp>
        <p:cxnSp>
          <p:nvCxnSpPr>
            <p:cNvPr id="32" name="Connettore 4 31"/>
            <p:cNvCxnSpPr>
              <a:stCxn id="4" idx="3"/>
              <a:endCxn id="30" idx="1"/>
            </p:cNvCxnSpPr>
            <p:nvPr/>
          </p:nvCxnSpPr>
          <p:spPr>
            <a:xfrm>
              <a:off x="3812481" y="3265224"/>
              <a:ext cx="1231159" cy="12205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ttangolo 32"/>
            <p:cNvSpPr/>
            <p:nvPr/>
          </p:nvSpPr>
          <p:spPr>
            <a:xfrm>
              <a:off x="3899424" y="3336214"/>
              <a:ext cx="702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update</a:t>
              </a:r>
            </a:p>
          </p:txBody>
        </p:sp>
        <p:sp>
          <p:nvSpPr>
            <p:cNvPr id="34" name="Rettangolo arrotondato 33"/>
            <p:cNvSpPr/>
            <p:nvPr/>
          </p:nvSpPr>
          <p:spPr>
            <a:xfrm>
              <a:off x="5153004" y="1843314"/>
              <a:ext cx="2388858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ResourceLocalObserver</a:t>
              </a:r>
              <a:endParaRPr lang="en-GB" sz="1400" dirty="0"/>
            </a:p>
          </p:txBody>
        </p:sp>
        <p:sp>
          <p:nvSpPr>
            <p:cNvPr id="41" name="Rettangolo 40"/>
            <p:cNvSpPr/>
            <p:nvPr/>
          </p:nvSpPr>
          <p:spPr>
            <a:xfrm>
              <a:off x="5184080" y="1504760"/>
              <a:ext cx="2191818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sz="1600" dirty="0" err="1"/>
                <a:t>IResourceLocalObserver</a:t>
              </a:r>
              <a:endParaRPr lang="en-GB" sz="1600" dirty="0"/>
            </a:p>
          </p:txBody>
        </p:sp>
        <p:sp>
          <p:nvSpPr>
            <p:cNvPr id="86" name="Rettangolo arrotondato 85"/>
            <p:cNvSpPr/>
            <p:nvPr/>
          </p:nvSpPr>
          <p:spPr>
            <a:xfrm>
              <a:off x="2575507" y="873753"/>
              <a:ext cx="1892546" cy="4663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CoapResource</a:t>
              </a:r>
              <a:endParaRPr lang="en-GB" dirty="0"/>
            </a:p>
          </p:txBody>
        </p:sp>
        <p:grpSp>
          <p:nvGrpSpPr>
            <p:cNvPr id="87" name="Gruppo 86"/>
            <p:cNvGrpSpPr/>
            <p:nvPr/>
          </p:nvGrpSpPr>
          <p:grpSpPr>
            <a:xfrm>
              <a:off x="3341760" y="1340100"/>
              <a:ext cx="180020" cy="456728"/>
              <a:chOff x="7020272" y="1376336"/>
              <a:chExt cx="180020" cy="456728"/>
            </a:xfrm>
          </p:grpSpPr>
          <p:sp>
            <p:nvSpPr>
              <p:cNvPr id="88" name="Triangolo isoscele 87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9" name="Connettore 1 88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Connettore 1 106"/>
            <p:cNvCxnSpPr/>
            <p:nvPr/>
          </p:nvCxnSpPr>
          <p:spPr>
            <a:xfrm>
              <a:off x="4762472" y="873753"/>
              <a:ext cx="1" cy="305930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o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dirty="0" smtClean="0"/>
              <a:t>Button </a:t>
            </a:r>
            <a:r>
              <a:rPr lang="it-IT" dirty="0" err="1" smtClean="0"/>
              <a:t>Thing</a:t>
            </a:r>
            <a:endParaRPr lang="en-GB" dirty="0"/>
          </a:p>
        </p:txBody>
      </p:sp>
      <p:sp>
        <p:nvSpPr>
          <p:cNvPr id="45" name="Rettangolo 44"/>
          <p:cNvSpPr/>
          <p:nvPr/>
        </p:nvSpPr>
        <p:spPr>
          <a:xfrm>
            <a:off x="281407" y="5016585"/>
            <a:ext cx="201279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ButtonAsGuiRestful</a:t>
            </a:r>
            <a:endParaRPr lang="en-GB" dirty="0"/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050" y="4294767"/>
            <a:ext cx="674361" cy="699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Rettangolo 56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58" name="Rettangolo 57"/>
          <p:cNvSpPr/>
          <p:nvPr/>
        </p:nvSpPr>
        <p:spPr>
          <a:xfrm>
            <a:off x="6520934" y="5266418"/>
            <a:ext cx="168334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ButtonResource</a:t>
            </a:r>
            <a:endParaRPr lang="en-GB" dirty="0"/>
          </a:p>
        </p:txBody>
      </p:sp>
      <p:sp>
        <p:nvSpPr>
          <p:cNvPr id="59" name="Rettangolo 58"/>
          <p:cNvSpPr/>
          <p:nvPr/>
        </p:nvSpPr>
        <p:spPr>
          <a:xfrm>
            <a:off x="6528774" y="5733816"/>
            <a:ext cx="134132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ButtonThing</a:t>
            </a:r>
            <a:endParaRPr lang="en-GB" dirty="0"/>
          </a:p>
        </p:txBody>
      </p:sp>
      <p:sp>
        <p:nvSpPr>
          <p:cNvPr id="61" name="CasellaDiTesto 60"/>
          <p:cNvSpPr txBox="1"/>
          <p:nvPr/>
        </p:nvSpPr>
        <p:spPr>
          <a:xfrm>
            <a:off x="120176" y="177392"/>
            <a:ext cx="5123905" cy="16004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b="1" dirty="0" err="1" smtClean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ButtonResource</a:t>
            </a:r>
            <a:r>
              <a:rPr lang="en-GB" sz="1400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400" dirty="0" smtClean="0"/>
              <a:t>Risponde alle richieste GET/PUT per </a:t>
            </a:r>
            <a:r>
              <a:rPr lang="it-IT" sz="1400" dirty="0" err="1" smtClean="0"/>
              <a:t>url</a:t>
            </a:r>
            <a:r>
              <a:rPr lang="it-IT" sz="1400" dirty="0" smtClean="0"/>
              <a:t>=/Button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400" dirty="0" smtClean="0"/>
              <a:t>agisce come </a:t>
            </a:r>
            <a:r>
              <a:rPr lang="it-IT" sz="1400" dirty="0" err="1" smtClean="0"/>
              <a:t>observable</a:t>
            </a:r>
            <a:r>
              <a:rPr lang="it-IT" sz="1400" dirty="0" smtClean="0"/>
              <a:t> 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it-IT" sz="1400" dirty="0" smtClean="0"/>
              <a:t>rispetto </a:t>
            </a:r>
            <a:r>
              <a:rPr lang="it-IT" sz="1400" dirty="0"/>
              <a:t>ai clienti </a:t>
            </a:r>
            <a:r>
              <a:rPr lang="it-IT" sz="1400" dirty="0" err="1" smtClean="0"/>
              <a:t>Coap</a:t>
            </a:r>
            <a:endParaRPr lang="it-IT" sz="1400" dirty="0" smtClean="0"/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it-IT" sz="1400" dirty="0" smtClean="0"/>
              <a:t>rispetto a osservatori GOF</a:t>
            </a:r>
            <a:r>
              <a:rPr lang="it-IT" sz="1400" b="1" dirty="0" smtClean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.</a:t>
            </a:r>
            <a:endParaRPr lang="it-IT" sz="1400" dirty="0" smtClean="0"/>
          </a:p>
          <a:p>
            <a:pPr indent="-457200">
              <a:buFont typeface="+mj-lt"/>
              <a:buAutoNum type="arabicPeriod"/>
            </a:pPr>
            <a:r>
              <a:rPr lang="it-IT" sz="1400" b="1" dirty="0" smtClean="0">
                <a:solidFill>
                  <a:srgbClr val="C00000"/>
                </a:solidFill>
              </a:rPr>
              <a:t>Rimane  in stato ‘</a:t>
            </a:r>
            <a:r>
              <a:rPr lang="it-IT" sz="1400" b="1" dirty="0" err="1" smtClean="0">
                <a:solidFill>
                  <a:srgbClr val="C00000"/>
                </a:solidFill>
              </a:rPr>
              <a:t>pressed</a:t>
            </a:r>
            <a:r>
              <a:rPr lang="it-IT" sz="1400" b="1" dirty="0" smtClean="0">
                <a:solidFill>
                  <a:srgbClr val="C00000"/>
                </a:solidFill>
              </a:rPr>
              <a:t>’ per  3 </a:t>
            </a:r>
            <a:r>
              <a:rPr lang="it-IT" sz="1400" b="1" dirty="0" err="1" smtClean="0">
                <a:solidFill>
                  <a:srgbClr val="C00000"/>
                </a:solidFill>
              </a:rPr>
              <a:t>secs</a:t>
            </a:r>
            <a:endParaRPr lang="it-IT" sz="1400" b="1" dirty="0" smtClean="0">
              <a:solidFill>
                <a:srgbClr val="C00000"/>
              </a:solidFill>
            </a:endParaRPr>
          </a:p>
          <a:p>
            <a:endParaRPr lang="en-GB" sz="1400" dirty="0"/>
          </a:p>
        </p:txBody>
      </p:sp>
      <p:sp>
        <p:nvSpPr>
          <p:cNvPr id="62" name="CasellaDiTesto 61"/>
          <p:cNvSpPr txBox="1"/>
          <p:nvPr/>
        </p:nvSpPr>
        <p:spPr>
          <a:xfrm>
            <a:off x="963572" y="3178300"/>
            <a:ext cx="601447" cy="338554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1600" dirty="0" smtClean="0"/>
              <a:t>8020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81083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5" grpId="0" animBg="1"/>
      <p:bldP spid="6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The Web of </a:t>
            </a:r>
            <a:r>
              <a:rPr lang="it-IT" dirty="0" err="1" smtClean="0"/>
              <a:t>Things</a:t>
            </a:r>
            <a:endParaRPr lang="en-GB" dirty="0"/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74523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66</a:t>
            </a:fld>
            <a:endParaRPr lang="it-IT"/>
          </a:p>
        </p:txBody>
      </p:sp>
      <p:sp>
        <p:nvSpPr>
          <p:cNvPr id="5" name="Ovale 4"/>
          <p:cNvSpPr/>
          <p:nvPr/>
        </p:nvSpPr>
        <p:spPr>
          <a:xfrm>
            <a:off x="651064" y="3975581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/>
          <p:cNvSpPr/>
          <p:nvPr/>
        </p:nvSpPr>
        <p:spPr>
          <a:xfrm>
            <a:off x="1807850" y="3892184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ttore 2 6"/>
          <p:cNvCxnSpPr>
            <a:stCxn id="5" idx="7"/>
            <a:endCxn id="6" idx="2"/>
          </p:cNvCxnSpPr>
          <p:nvPr/>
        </p:nvCxnSpPr>
        <p:spPr>
          <a:xfrm flipV="1">
            <a:off x="835452" y="4005779"/>
            <a:ext cx="972398" cy="30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>
            <a:stCxn id="5" idx="5"/>
            <a:endCxn id="62" idx="2"/>
          </p:cNvCxnSpPr>
          <p:nvPr/>
        </p:nvCxnSpPr>
        <p:spPr>
          <a:xfrm>
            <a:off x="835452" y="4169499"/>
            <a:ext cx="832398" cy="7772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3306054" y="2838857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ttore 2 10"/>
          <p:cNvCxnSpPr>
            <a:stCxn id="6" idx="6"/>
            <a:endCxn id="10" idx="2"/>
          </p:cNvCxnSpPr>
          <p:nvPr/>
        </p:nvCxnSpPr>
        <p:spPr>
          <a:xfrm flipV="1">
            <a:off x="2023874" y="2952452"/>
            <a:ext cx="1282180" cy="10533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3793645" y="2678271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ttore 2 12"/>
          <p:cNvCxnSpPr>
            <a:stCxn id="10" idx="6"/>
            <a:endCxn id="12" idx="2"/>
          </p:cNvCxnSpPr>
          <p:nvPr/>
        </p:nvCxnSpPr>
        <p:spPr>
          <a:xfrm flipV="1">
            <a:off x="3522078" y="2791866"/>
            <a:ext cx="271567" cy="1605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/>
          <p:cNvSpPr/>
          <p:nvPr/>
        </p:nvSpPr>
        <p:spPr>
          <a:xfrm>
            <a:off x="3793645" y="3028573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ttore 2 14"/>
          <p:cNvCxnSpPr>
            <a:stCxn id="10" idx="6"/>
            <a:endCxn id="14" idx="2"/>
          </p:cNvCxnSpPr>
          <p:nvPr/>
        </p:nvCxnSpPr>
        <p:spPr>
          <a:xfrm>
            <a:off x="3522078" y="2952452"/>
            <a:ext cx="271567" cy="1897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3181512" y="301905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</a:t>
            </a:r>
            <a:r>
              <a:rPr lang="it-IT" dirty="0" smtClean="0"/>
              <a:t>ed</a:t>
            </a:r>
            <a:endParaRPr lang="en-US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3962883" y="26610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1</a:t>
            </a:r>
            <a:endParaRPr lang="en-US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4010281" y="30329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2</a:t>
            </a:r>
            <a:endParaRPr lang="en-US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948609" y="3431154"/>
            <a:ext cx="11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21" name="Ovale 20"/>
          <p:cNvSpPr/>
          <p:nvPr/>
        </p:nvSpPr>
        <p:spPr>
          <a:xfrm>
            <a:off x="3306054" y="3481598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ttore 2 21"/>
          <p:cNvCxnSpPr>
            <a:stCxn id="6" idx="6"/>
            <a:endCxn id="21" idx="2"/>
          </p:cNvCxnSpPr>
          <p:nvPr/>
        </p:nvCxnSpPr>
        <p:spPr>
          <a:xfrm flipV="1">
            <a:off x="2023874" y="3595193"/>
            <a:ext cx="1282180" cy="4105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e 22"/>
          <p:cNvSpPr/>
          <p:nvPr/>
        </p:nvSpPr>
        <p:spPr>
          <a:xfrm>
            <a:off x="3244433" y="3942124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3"/>
          <p:cNvSpPr/>
          <p:nvPr/>
        </p:nvSpPr>
        <p:spPr>
          <a:xfrm>
            <a:off x="3244433" y="4351898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ttore 2 24"/>
          <p:cNvCxnSpPr>
            <a:stCxn id="6" idx="5"/>
            <a:endCxn id="23" idx="2"/>
          </p:cNvCxnSpPr>
          <p:nvPr/>
        </p:nvCxnSpPr>
        <p:spPr>
          <a:xfrm flipV="1">
            <a:off x="1992238" y="4055719"/>
            <a:ext cx="1252195" cy="303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/>
          <p:cNvCxnSpPr>
            <a:stCxn id="6" idx="5"/>
            <a:endCxn id="24" idx="2"/>
          </p:cNvCxnSpPr>
          <p:nvPr/>
        </p:nvCxnSpPr>
        <p:spPr>
          <a:xfrm>
            <a:off x="1992238" y="4086102"/>
            <a:ext cx="1252195" cy="3793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240271" y="3942124"/>
            <a:ext cx="427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wt</a:t>
            </a:r>
            <a:endParaRPr lang="en-US" dirty="0"/>
          </a:p>
        </p:txBody>
      </p:sp>
      <p:sp>
        <p:nvSpPr>
          <p:cNvPr id="28" name="CasellaDiTesto 27"/>
          <p:cNvSpPr txBox="1"/>
          <p:nvPr/>
        </p:nvSpPr>
        <p:spPr>
          <a:xfrm>
            <a:off x="3648454" y="3477407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pir</a:t>
            </a:r>
            <a:endParaRPr lang="en-US" dirty="0"/>
          </a:p>
        </p:txBody>
      </p:sp>
      <p:sp>
        <p:nvSpPr>
          <p:cNvPr id="29" name="CasellaDiTesto 28"/>
          <p:cNvSpPr txBox="1"/>
          <p:nvPr/>
        </p:nvSpPr>
        <p:spPr>
          <a:xfrm>
            <a:off x="3657861" y="3940627"/>
            <a:ext cx="137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temperature</a:t>
            </a:r>
            <a:endParaRPr lang="en-US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3657861" y="4343130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humidity</a:t>
            </a:r>
            <a:endParaRPr lang="en-US" dirty="0"/>
          </a:p>
        </p:txBody>
      </p:sp>
      <p:sp>
        <p:nvSpPr>
          <p:cNvPr id="31" name="Rettangolo 30"/>
          <p:cNvSpPr/>
          <p:nvPr/>
        </p:nvSpPr>
        <p:spPr>
          <a:xfrm>
            <a:off x="3745576" y="69353"/>
            <a:ext cx="52751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</a:t>
            </a:r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Thing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Model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79557" y="5610448"/>
            <a:ext cx="4428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http://gateway.webofthings.io/properties/pir</a:t>
            </a:r>
          </a:p>
        </p:txBody>
      </p:sp>
      <p:sp>
        <p:nvSpPr>
          <p:cNvPr id="38" name="Ovale 37"/>
          <p:cNvSpPr/>
          <p:nvPr/>
        </p:nvSpPr>
        <p:spPr>
          <a:xfrm>
            <a:off x="1737171" y="1088691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e 38"/>
          <p:cNvSpPr/>
          <p:nvPr/>
        </p:nvSpPr>
        <p:spPr>
          <a:xfrm>
            <a:off x="1732724" y="1736763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e 39"/>
          <p:cNvSpPr/>
          <p:nvPr/>
        </p:nvSpPr>
        <p:spPr>
          <a:xfrm>
            <a:off x="1728277" y="2312827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ttangolo 40"/>
          <p:cNvSpPr/>
          <p:nvPr/>
        </p:nvSpPr>
        <p:spPr>
          <a:xfrm>
            <a:off x="2135372" y="946548"/>
            <a:ext cx="1860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Model : metadata</a:t>
            </a:r>
            <a:endParaRPr lang="en-US" dirty="0"/>
          </a:p>
        </p:txBody>
      </p:sp>
      <p:sp>
        <p:nvSpPr>
          <p:cNvPr id="42" name="Rettangolo 41"/>
          <p:cNvSpPr/>
          <p:nvPr/>
        </p:nvSpPr>
        <p:spPr>
          <a:xfrm>
            <a:off x="2105785" y="1665691"/>
            <a:ext cx="1747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Type : </a:t>
            </a:r>
            <a:r>
              <a:rPr lang="en-US" dirty="0"/>
              <a:t>metadata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3" name="Rettangolo 42"/>
          <p:cNvSpPr/>
          <p:nvPr/>
        </p:nvSpPr>
        <p:spPr>
          <a:xfrm>
            <a:off x="2129187" y="2236237"/>
            <a:ext cx="1986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Product : metadata</a:t>
            </a:r>
            <a:endParaRPr lang="en-US" dirty="0"/>
          </a:p>
        </p:txBody>
      </p:sp>
      <p:cxnSp>
        <p:nvCxnSpPr>
          <p:cNvPr id="45" name="Connettore 4 44"/>
          <p:cNvCxnSpPr>
            <a:stCxn id="5" idx="1"/>
            <a:endCxn id="38" idx="2"/>
          </p:cNvCxnSpPr>
          <p:nvPr/>
        </p:nvCxnSpPr>
        <p:spPr>
          <a:xfrm rot="5400000" flipH="1" flipV="1">
            <a:off x="-193348" y="2078334"/>
            <a:ext cx="2806566" cy="105447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4 46"/>
          <p:cNvCxnSpPr>
            <a:stCxn id="5" idx="7"/>
            <a:endCxn id="40" idx="2"/>
          </p:cNvCxnSpPr>
          <p:nvPr/>
        </p:nvCxnSpPr>
        <p:spPr>
          <a:xfrm rot="5400000" flipH="1" flipV="1">
            <a:off x="490649" y="2771225"/>
            <a:ext cx="1582430" cy="8928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4 50"/>
          <p:cNvCxnSpPr>
            <a:stCxn id="5" idx="0"/>
            <a:endCxn id="39" idx="2"/>
          </p:cNvCxnSpPr>
          <p:nvPr/>
        </p:nvCxnSpPr>
        <p:spPr>
          <a:xfrm rot="5400000" flipH="1" flipV="1">
            <a:off x="183289" y="2426146"/>
            <a:ext cx="2125223" cy="97364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e 61"/>
          <p:cNvSpPr/>
          <p:nvPr/>
        </p:nvSpPr>
        <p:spPr>
          <a:xfrm>
            <a:off x="1667850" y="4833107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asellaDiTesto 63"/>
          <p:cNvSpPr txBox="1"/>
          <p:nvPr/>
        </p:nvSpPr>
        <p:spPr>
          <a:xfrm>
            <a:off x="1038041" y="5060296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65" name="Ovale 64"/>
          <p:cNvSpPr/>
          <p:nvPr/>
        </p:nvSpPr>
        <p:spPr>
          <a:xfrm>
            <a:off x="2533233" y="4833106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Connettore 2 66"/>
          <p:cNvCxnSpPr>
            <a:stCxn id="62" idx="6"/>
            <a:endCxn id="65" idx="2"/>
          </p:cNvCxnSpPr>
          <p:nvPr/>
        </p:nvCxnSpPr>
        <p:spPr>
          <a:xfrm flipV="1">
            <a:off x="1883874" y="4946701"/>
            <a:ext cx="649359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sellaDiTesto 67"/>
          <p:cNvSpPr txBox="1"/>
          <p:nvPr/>
        </p:nvSpPr>
        <p:spPr>
          <a:xfrm>
            <a:off x="2182062" y="5073434"/>
            <a:ext cx="95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ledState</a:t>
            </a:r>
            <a:endParaRPr lang="en-US" dirty="0"/>
          </a:p>
        </p:txBody>
      </p:sp>
      <p:sp>
        <p:nvSpPr>
          <p:cNvPr id="69" name="Ovale 68"/>
          <p:cNvSpPr/>
          <p:nvPr/>
        </p:nvSpPr>
        <p:spPr>
          <a:xfrm>
            <a:off x="3420988" y="4846245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ttore 2 70"/>
          <p:cNvCxnSpPr>
            <a:stCxn id="65" idx="6"/>
            <a:endCxn id="69" idx="2"/>
          </p:cNvCxnSpPr>
          <p:nvPr/>
        </p:nvCxnSpPr>
        <p:spPr>
          <a:xfrm>
            <a:off x="2749257" y="4946701"/>
            <a:ext cx="671731" cy="131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sellaDiTesto 72"/>
          <p:cNvSpPr txBox="1"/>
          <p:nvPr/>
        </p:nvSpPr>
        <p:spPr>
          <a:xfrm>
            <a:off x="3663611" y="4792811"/>
            <a:ext cx="1684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ledState</a:t>
            </a:r>
            <a:r>
              <a:rPr lang="en-US" sz="1400" dirty="0" smtClean="0"/>
              <a:t> action 1234</a:t>
            </a:r>
            <a:endParaRPr lang="en-US" sz="1400" dirty="0"/>
          </a:p>
        </p:txBody>
      </p:sp>
      <p:sp>
        <p:nvSpPr>
          <p:cNvPr id="74" name="Ovale 73"/>
          <p:cNvSpPr/>
          <p:nvPr/>
        </p:nvSpPr>
        <p:spPr>
          <a:xfrm>
            <a:off x="3410573" y="5202439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ttore 1 75"/>
          <p:cNvCxnSpPr>
            <a:stCxn id="65" idx="6"/>
            <a:endCxn id="74" idx="2"/>
          </p:cNvCxnSpPr>
          <p:nvPr/>
        </p:nvCxnSpPr>
        <p:spPr>
          <a:xfrm>
            <a:off x="2749257" y="4946701"/>
            <a:ext cx="661316" cy="3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sellaDiTesto 76"/>
          <p:cNvSpPr txBox="1"/>
          <p:nvPr/>
        </p:nvSpPr>
        <p:spPr>
          <a:xfrm>
            <a:off x="3646215" y="5162145"/>
            <a:ext cx="1684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ledState</a:t>
            </a:r>
            <a:r>
              <a:rPr lang="en-US" sz="1400" dirty="0" smtClean="0"/>
              <a:t> action 1235</a:t>
            </a:r>
            <a:endParaRPr lang="en-US" sz="1400" dirty="0"/>
          </a:p>
        </p:txBody>
      </p:sp>
      <p:sp>
        <p:nvSpPr>
          <p:cNvPr id="80" name="Rettangolo 79"/>
          <p:cNvSpPr/>
          <p:nvPr/>
        </p:nvSpPr>
        <p:spPr>
          <a:xfrm>
            <a:off x="5749813" y="5805264"/>
            <a:ext cx="341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http://model.webofthings.io  W3C</a:t>
            </a:r>
          </a:p>
        </p:txBody>
      </p:sp>
      <p:pic>
        <p:nvPicPr>
          <p:cNvPr id="1026" name="Picture 2" descr="https://images-na.ssl-images-amazon.com/images/I/51D9uX67cDL._SX371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079951"/>
            <a:ext cx="2661859" cy="356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4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Terminology</a:t>
            </a:r>
            <a:endParaRPr lang="en-GB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285750" indent="-285750"/>
            <a:r>
              <a:rPr lang="it-IT" b="1" dirty="0" smtClean="0">
                <a:solidFill>
                  <a:srgbClr val="C00000"/>
                </a:solidFill>
              </a:rPr>
              <a:t>WT: </a:t>
            </a:r>
            <a:r>
              <a:rPr lang="en-GB" dirty="0" smtClean="0"/>
              <a:t>Web Thing</a:t>
            </a:r>
            <a:endParaRPr lang="en-GB" b="1" dirty="0" smtClean="0">
              <a:solidFill>
                <a:srgbClr val="C00000"/>
              </a:solidFill>
            </a:endParaRPr>
          </a:p>
          <a:p>
            <a:pPr marL="285750" indent="-285750"/>
            <a:r>
              <a:rPr lang="en-GB" b="1" dirty="0" smtClean="0">
                <a:solidFill>
                  <a:srgbClr val="C00000"/>
                </a:solidFill>
              </a:rPr>
              <a:t>Model</a:t>
            </a:r>
            <a:r>
              <a:rPr lang="en-GB" dirty="0"/>
              <a:t>: metadata that </a:t>
            </a:r>
            <a:r>
              <a:rPr lang="en-GB" dirty="0" smtClean="0"/>
              <a:t>defines </a:t>
            </a:r>
            <a:r>
              <a:rPr lang="en-GB" dirty="0"/>
              <a:t>various aspects of a WT, such as name, description, or configurations.</a:t>
            </a:r>
          </a:p>
          <a:p>
            <a:pPr marL="285750" indent="-285750"/>
            <a:r>
              <a:rPr lang="en-GB" b="1" dirty="0" smtClean="0">
                <a:solidFill>
                  <a:srgbClr val="C00000"/>
                </a:solidFill>
              </a:rPr>
              <a:t>Properties</a:t>
            </a:r>
            <a:r>
              <a:rPr lang="en-GB" dirty="0" smtClean="0"/>
              <a:t>: </a:t>
            </a:r>
            <a:r>
              <a:rPr lang="en-GB" dirty="0"/>
              <a:t>represent the internal state of a WT. A property is a collection of data </a:t>
            </a:r>
            <a:r>
              <a:rPr lang="en-GB" dirty="0" smtClean="0"/>
              <a:t>values that </a:t>
            </a:r>
            <a:r>
              <a:rPr lang="en-GB" dirty="0"/>
              <a:t>relate to some aspect of the WT. Properties can be </a:t>
            </a:r>
            <a:r>
              <a:rPr lang="en-GB" dirty="0" smtClean="0"/>
              <a:t>modified </a:t>
            </a:r>
            <a:r>
              <a:rPr lang="en-GB" dirty="0"/>
              <a:t>through actions.</a:t>
            </a:r>
          </a:p>
          <a:p>
            <a:pPr marL="285750" indent="-285750"/>
            <a:r>
              <a:rPr lang="en-GB" dirty="0"/>
              <a:t> </a:t>
            </a:r>
            <a:r>
              <a:rPr lang="en-GB" b="1" dirty="0">
                <a:solidFill>
                  <a:srgbClr val="C00000"/>
                </a:solidFill>
              </a:rPr>
              <a:t>Actions</a:t>
            </a:r>
            <a:r>
              <a:rPr lang="en-GB" dirty="0"/>
              <a:t>: functions </a:t>
            </a:r>
            <a:r>
              <a:rPr lang="en-GB" dirty="0" smtClean="0"/>
              <a:t>offered </a:t>
            </a:r>
            <a:r>
              <a:rPr lang="en-GB" dirty="0"/>
              <a:t>by a WT (e.g. '</a:t>
            </a:r>
            <a:r>
              <a:rPr lang="en-GB" dirty="0" err="1"/>
              <a:t>open','close','enable','scan</a:t>
            </a:r>
            <a:r>
              <a:rPr lang="en-GB" dirty="0"/>
              <a:t>',...).</a:t>
            </a:r>
          </a:p>
          <a:p>
            <a:pPr marL="285750" indent="-285750"/>
            <a:r>
              <a:rPr lang="en-GB" dirty="0"/>
              <a:t> </a:t>
            </a:r>
            <a:r>
              <a:rPr lang="en-GB" b="1" dirty="0" err="1">
                <a:solidFill>
                  <a:srgbClr val="C00000"/>
                </a:solidFill>
              </a:rPr>
              <a:t>ExternalThing</a:t>
            </a:r>
            <a:r>
              <a:rPr lang="en-GB" dirty="0" smtClean="0"/>
              <a:t>: </a:t>
            </a:r>
            <a:r>
              <a:rPr lang="en-GB" dirty="0"/>
              <a:t>a (Application Layer) gateway to other devices that don't have an </a:t>
            </a:r>
            <a:r>
              <a:rPr lang="en-GB" dirty="0" smtClean="0"/>
              <a:t>internet connection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2020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68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107504" y="944210"/>
            <a:ext cx="896893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A </a:t>
            </a:r>
            <a:r>
              <a:rPr lang="en-GB" sz="2000" b="1" dirty="0" smtClean="0">
                <a:solidFill>
                  <a:srgbClr val="C00000"/>
                </a:solidFill>
              </a:rPr>
              <a:t>model</a:t>
            </a:r>
            <a:r>
              <a:rPr lang="en-GB" sz="2000" dirty="0" smtClean="0"/>
              <a:t> </a:t>
            </a:r>
            <a:r>
              <a:rPr lang="en-GB" sz="2000" dirty="0"/>
              <a:t>is the representation of a </a:t>
            </a:r>
            <a:r>
              <a:rPr lang="en-GB" sz="2000" dirty="0" smtClean="0"/>
              <a:t>specific </a:t>
            </a:r>
            <a:r>
              <a:rPr lang="en-GB" sz="2000" dirty="0"/>
              <a:t>category of data, or entity, within the</a:t>
            </a:r>
          </a:p>
          <a:p>
            <a:r>
              <a:rPr lang="en-GB" sz="2000" dirty="0"/>
              <a:t>application. A Model should not know about the rest of the application</a:t>
            </a:r>
            <a:r>
              <a:rPr lang="en-GB" sz="2000" dirty="0" smtClean="0"/>
              <a:t>.</a:t>
            </a:r>
          </a:p>
          <a:p>
            <a:endParaRPr lang="en-GB" sz="2000" dirty="0"/>
          </a:p>
          <a:p>
            <a:r>
              <a:rPr lang="en-GB" sz="2000" dirty="0" smtClean="0"/>
              <a:t>The </a:t>
            </a:r>
            <a:r>
              <a:rPr lang="en-GB" sz="2000" b="1" dirty="0">
                <a:solidFill>
                  <a:srgbClr val="C00000"/>
                </a:solidFill>
              </a:rPr>
              <a:t>View</a:t>
            </a:r>
            <a:r>
              <a:rPr lang="en-GB" sz="2000" dirty="0"/>
              <a:t> </a:t>
            </a:r>
            <a:r>
              <a:rPr lang="en-GB" sz="2000" dirty="0" smtClean="0"/>
              <a:t>should contain </a:t>
            </a:r>
            <a:r>
              <a:rPr lang="en-GB" sz="2000" dirty="0"/>
              <a:t>logic for rendering structured data. The View should not have knowledge of the </a:t>
            </a:r>
            <a:r>
              <a:rPr lang="en-GB" sz="2000" dirty="0" smtClean="0"/>
              <a:t>rest of </a:t>
            </a:r>
            <a:r>
              <a:rPr lang="en-GB" sz="2000" dirty="0"/>
              <a:t>the application. </a:t>
            </a:r>
            <a:r>
              <a:rPr lang="en-GB" sz="2000" dirty="0"/>
              <a:t>A view engine (</a:t>
            </a:r>
            <a:r>
              <a:rPr lang="en-GB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EJS, PUG</a:t>
            </a:r>
            <a:r>
              <a:rPr lang="en-GB" sz="2000" dirty="0"/>
              <a:t>) can be </a:t>
            </a:r>
            <a:r>
              <a:rPr lang="en-GB" sz="2000" dirty="0" smtClean="0"/>
              <a:t>defined </a:t>
            </a:r>
            <a:r>
              <a:rPr lang="en-GB" sz="2000" dirty="0"/>
              <a:t>as a module that does the actual rendering of views.</a:t>
            </a:r>
          </a:p>
          <a:p>
            <a:endParaRPr lang="en-GB" sz="2000" dirty="0" smtClean="0"/>
          </a:p>
          <a:p>
            <a:r>
              <a:rPr lang="en-GB" sz="2000" dirty="0" smtClean="0"/>
              <a:t>The </a:t>
            </a:r>
            <a:r>
              <a:rPr lang="en-GB" sz="2000" b="1" dirty="0">
                <a:solidFill>
                  <a:srgbClr val="C00000"/>
                </a:solidFill>
              </a:rPr>
              <a:t>Controller</a:t>
            </a:r>
            <a:r>
              <a:rPr lang="en-GB" sz="2000" dirty="0"/>
              <a:t> uses the Models and Views to accept and handle </a:t>
            </a:r>
            <a:r>
              <a:rPr lang="en-GB" sz="2000" dirty="0" smtClean="0"/>
              <a:t>inputs and </a:t>
            </a:r>
            <a:r>
              <a:rPr lang="en-GB" sz="2000" dirty="0"/>
              <a:t>commands from the user. </a:t>
            </a:r>
            <a:endParaRPr lang="en-GB" sz="2000" dirty="0" smtClean="0"/>
          </a:p>
          <a:p>
            <a:endParaRPr lang="en-GB" sz="2000" dirty="0"/>
          </a:p>
          <a:p>
            <a:r>
              <a:rPr lang="en-GB" sz="1600" dirty="0"/>
              <a:t>MVC server handles requests by delegating the work to proper </a:t>
            </a:r>
            <a:r>
              <a:rPr lang="en-GB" sz="1600" dirty="0" smtClean="0"/>
              <a:t>controllers. It </a:t>
            </a:r>
            <a:r>
              <a:rPr lang="en-GB" sz="1600" dirty="0"/>
              <a:t>may be a good idea to extract the business logic out to </a:t>
            </a:r>
            <a:r>
              <a:rPr lang="en-GB" sz="1600" dirty="0" smtClean="0"/>
              <a:t>a service </a:t>
            </a:r>
            <a:r>
              <a:rPr lang="en-GB" sz="1600" dirty="0"/>
              <a:t>class and treat the controller as a method of accepting and returning (http) requests</a:t>
            </a:r>
            <a:r>
              <a:rPr lang="en-GB" sz="1600" dirty="0" smtClean="0"/>
              <a:t>. </a:t>
            </a:r>
            <a:r>
              <a:rPr lang="en-GB" sz="1600" dirty="0"/>
              <a:t>The answer </a:t>
            </a:r>
            <a:r>
              <a:rPr lang="en-GB" sz="1600" dirty="0" err="1"/>
              <a:t>wiil</a:t>
            </a:r>
            <a:r>
              <a:rPr lang="en-GB" sz="1600" dirty="0"/>
              <a:t> be a status code and some (JSON) data.</a:t>
            </a:r>
          </a:p>
          <a:p>
            <a:endParaRPr lang="it-IT" sz="1600" dirty="0"/>
          </a:p>
          <a:p>
            <a:r>
              <a:rPr lang="en-GB" sz="2000" dirty="0" smtClean="0"/>
              <a:t>Controller that access a resources with </a:t>
            </a:r>
            <a:r>
              <a:rPr lang="en-GB" sz="2000" b="1" dirty="0" err="1" smtClean="0">
                <a:solidFill>
                  <a:srgbClr val="C00000"/>
                </a:solidFill>
              </a:rPr>
              <a:t>RESTFul</a:t>
            </a:r>
            <a:r>
              <a:rPr lang="en-GB" sz="2000" b="1" dirty="0" smtClean="0">
                <a:solidFill>
                  <a:srgbClr val="C00000"/>
                </a:solidFill>
              </a:rPr>
              <a:t> </a:t>
            </a:r>
            <a:r>
              <a:rPr lang="en-GB" sz="2000" b="1" dirty="0">
                <a:solidFill>
                  <a:srgbClr val="C00000"/>
                </a:solidFill>
              </a:rPr>
              <a:t>API </a:t>
            </a:r>
            <a:r>
              <a:rPr lang="en-GB" sz="2000" dirty="0" smtClean="0"/>
              <a:t>(to </a:t>
            </a:r>
            <a:r>
              <a:rPr lang="en-GB" sz="2000" dirty="0"/>
              <a:t>perform </a:t>
            </a:r>
            <a:r>
              <a:rPr lang="en-GB" sz="2000" dirty="0" smtClean="0"/>
              <a:t>common </a:t>
            </a:r>
            <a:r>
              <a:rPr lang="en-GB" sz="2000" dirty="0"/>
              <a:t>CRUD </a:t>
            </a:r>
            <a:r>
              <a:rPr lang="en-GB" sz="2000" dirty="0" smtClean="0"/>
              <a:t>functions ( </a:t>
            </a:r>
            <a:r>
              <a:rPr lang="en-GB" sz="2000" dirty="0"/>
              <a:t>create, </a:t>
            </a:r>
            <a:r>
              <a:rPr lang="en-GB" sz="2000" dirty="0" smtClean="0"/>
              <a:t> read</a:t>
            </a:r>
            <a:r>
              <a:rPr lang="en-GB" sz="2000" dirty="0"/>
              <a:t>, update, </a:t>
            </a:r>
            <a:r>
              <a:rPr lang="en-GB" sz="2000" dirty="0" smtClean="0"/>
              <a:t>delete)  do not depend any more on data representation. </a:t>
            </a:r>
            <a:endParaRPr lang="en-GB" sz="2000" dirty="0"/>
          </a:p>
        </p:txBody>
      </p:sp>
      <p:sp>
        <p:nvSpPr>
          <p:cNvPr id="5" name="Rettangolo 4"/>
          <p:cNvSpPr/>
          <p:nvPr/>
        </p:nvSpPr>
        <p:spPr>
          <a:xfrm>
            <a:off x="261201" y="163248"/>
            <a:ext cx="877439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MVC-</a:t>
            </a:r>
            <a:r>
              <a:rPr lang="it-IT" sz="4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based</a:t>
            </a:r>
            <a:r>
              <a:rPr lang="it-IT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it-IT" sz="4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servers</a:t>
            </a:r>
            <a:r>
              <a:rPr lang="it-IT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it-IT" sz="4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providing</a:t>
            </a:r>
            <a:r>
              <a:rPr lang="it-IT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an API </a:t>
            </a:r>
            <a:endParaRPr lang="it-IT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3313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69</a:t>
            </a:fld>
            <a:endParaRPr lang="it-IT"/>
          </a:p>
        </p:txBody>
      </p:sp>
      <p:pic>
        <p:nvPicPr>
          <p:cNvPr id="3074" name="Picture 2" descr="Risultati immagini per web of thing model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02" y="836711"/>
            <a:ext cx="7682258" cy="576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3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</a:t>
            </a:fld>
            <a:endParaRPr lang="it-IT"/>
          </a:p>
        </p:txBody>
      </p:sp>
      <p:cxnSp>
        <p:nvCxnSpPr>
          <p:cNvPr id="40" name="Connettore 1 39"/>
          <p:cNvCxnSpPr/>
          <p:nvPr/>
        </p:nvCxnSpPr>
        <p:spPr>
          <a:xfrm>
            <a:off x="3527894" y="2967860"/>
            <a:ext cx="53643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arrotondato 40"/>
          <p:cNvSpPr/>
          <p:nvPr/>
        </p:nvSpPr>
        <p:spPr>
          <a:xfrm>
            <a:off x="971600" y="155409"/>
            <a:ext cx="2556294" cy="197117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800" dirty="0" smtClean="0"/>
              <a:t>Analytics</a:t>
            </a:r>
            <a:endParaRPr lang="en-GB" sz="2800" dirty="0"/>
          </a:p>
        </p:txBody>
      </p:sp>
      <p:sp>
        <p:nvSpPr>
          <p:cNvPr id="42" name="Rettangolo arrotondato 41"/>
          <p:cNvSpPr/>
          <p:nvPr/>
        </p:nvSpPr>
        <p:spPr>
          <a:xfrm>
            <a:off x="971600" y="2264719"/>
            <a:ext cx="2514046" cy="12333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800" dirty="0"/>
              <a:t>Data</a:t>
            </a:r>
            <a:r>
              <a:rPr lang="it-IT" dirty="0" smtClean="0"/>
              <a:t> </a:t>
            </a:r>
            <a:r>
              <a:rPr lang="it-IT" sz="2800" dirty="0"/>
              <a:t>management</a:t>
            </a:r>
            <a:endParaRPr lang="en-GB" sz="2800" dirty="0"/>
          </a:p>
        </p:txBody>
      </p:sp>
      <p:sp>
        <p:nvSpPr>
          <p:cNvPr id="43" name="Rettangolo arrotondato 42"/>
          <p:cNvSpPr/>
          <p:nvPr/>
        </p:nvSpPr>
        <p:spPr>
          <a:xfrm>
            <a:off x="971600" y="3618312"/>
            <a:ext cx="2514046" cy="158417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800" dirty="0"/>
              <a:t>Device Management</a:t>
            </a:r>
            <a:endParaRPr lang="en-GB" sz="2800" dirty="0"/>
          </a:p>
        </p:txBody>
      </p:sp>
      <p:sp>
        <p:nvSpPr>
          <p:cNvPr id="44" name="Rettangolo arrotondato 43"/>
          <p:cNvSpPr/>
          <p:nvPr/>
        </p:nvSpPr>
        <p:spPr>
          <a:xfrm>
            <a:off x="971600" y="5208908"/>
            <a:ext cx="2541342" cy="13681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800" dirty="0"/>
              <a:t>Data </a:t>
            </a:r>
            <a:r>
              <a:rPr lang="it-IT" sz="2800" dirty="0" err="1"/>
              <a:t>Acquisition</a:t>
            </a:r>
            <a:endParaRPr lang="en-GB" sz="2800" dirty="0"/>
          </a:p>
        </p:txBody>
      </p:sp>
      <p:sp>
        <p:nvSpPr>
          <p:cNvPr id="45" name="CasellaDiTesto 44"/>
          <p:cNvSpPr txBox="1"/>
          <p:nvPr/>
        </p:nvSpPr>
        <p:spPr>
          <a:xfrm>
            <a:off x="3635896" y="5886564"/>
            <a:ext cx="226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Protocol</a:t>
            </a:r>
            <a:r>
              <a:rPr lang="it-IT" dirty="0" smtClean="0"/>
              <a:t> management</a:t>
            </a:r>
            <a:endParaRPr lang="en-GB" dirty="0"/>
          </a:p>
        </p:txBody>
      </p:sp>
      <p:sp>
        <p:nvSpPr>
          <p:cNvPr id="46" name="CasellaDiTesto 45"/>
          <p:cNvSpPr txBox="1"/>
          <p:nvPr/>
        </p:nvSpPr>
        <p:spPr>
          <a:xfrm>
            <a:off x="3718110" y="5265213"/>
            <a:ext cx="2038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Access and Control</a:t>
            </a:r>
            <a:endParaRPr lang="en-GB" dirty="0"/>
          </a:p>
        </p:txBody>
      </p:sp>
      <p:sp>
        <p:nvSpPr>
          <p:cNvPr id="47" name="CasellaDiTesto 46"/>
          <p:cNvSpPr txBox="1"/>
          <p:nvPr/>
        </p:nvSpPr>
        <p:spPr>
          <a:xfrm>
            <a:off x="3665477" y="4621778"/>
            <a:ext cx="235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Device </a:t>
            </a:r>
            <a:r>
              <a:rPr lang="it-IT" dirty="0" err="1" smtClean="0"/>
              <a:t>Communication</a:t>
            </a:r>
            <a:endParaRPr lang="en-GB" dirty="0"/>
          </a:p>
        </p:txBody>
      </p:sp>
      <p:sp>
        <p:nvSpPr>
          <p:cNvPr id="48" name="CasellaDiTesto 47"/>
          <p:cNvSpPr txBox="1"/>
          <p:nvPr/>
        </p:nvSpPr>
        <p:spPr>
          <a:xfrm>
            <a:off x="3665477" y="3883114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Provisioning</a:t>
            </a:r>
            <a:r>
              <a:rPr lang="it-IT" dirty="0" smtClean="0"/>
              <a:t>/</a:t>
            </a:r>
            <a:r>
              <a:rPr lang="it-IT" dirty="0" err="1" smtClean="0"/>
              <a:t>Commisioning</a:t>
            </a:r>
            <a:endParaRPr lang="en-GB" dirty="0"/>
          </a:p>
        </p:txBody>
      </p:sp>
      <p:sp>
        <p:nvSpPr>
          <p:cNvPr id="49" name="CasellaDiTesto 48"/>
          <p:cNvSpPr txBox="1"/>
          <p:nvPr/>
        </p:nvSpPr>
        <p:spPr>
          <a:xfrm>
            <a:off x="3740725" y="2967860"/>
            <a:ext cx="125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Data fusion</a:t>
            </a:r>
            <a:endParaRPr lang="en-GB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3727077" y="2456862"/>
            <a:ext cx="154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Data </a:t>
            </a:r>
            <a:r>
              <a:rPr lang="it-IT" dirty="0" err="1" smtClean="0"/>
              <a:t>cleansing</a:t>
            </a:r>
            <a:endParaRPr lang="en-GB" dirty="0"/>
          </a:p>
        </p:txBody>
      </p:sp>
      <p:sp>
        <p:nvSpPr>
          <p:cNvPr id="51" name="CasellaDiTesto 50"/>
          <p:cNvSpPr txBox="1"/>
          <p:nvPr/>
        </p:nvSpPr>
        <p:spPr>
          <a:xfrm>
            <a:off x="3697546" y="1598444"/>
            <a:ext cx="1829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Edge</a:t>
            </a:r>
            <a:r>
              <a:rPr lang="it-IT" dirty="0" smtClean="0"/>
              <a:t> processing /</a:t>
            </a:r>
          </a:p>
          <a:p>
            <a:r>
              <a:rPr lang="it-IT" dirty="0" err="1" smtClean="0"/>
              <a:t>analytics</a:t>
            </a:r>
            <a:endParaRPr lang="en-GB" dirty="0"/>
          </a:p>
        </p:txBody>
      </p:sp>
      <p:sp>
        <p:nvSpPr>
          <p:cNvPr id="52" name="CasellaDiTesto 51"/>
          <p:cNvSpPr txBox="1"/>
          <p:nvPr/>
        </p:nvSpPr>
        <p:spPr>
          <a:xfrm>
            <a:off x="3727077" y="1267233"/>
            <a:ext cx="1231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Descriptive</a:t>
            </a:r>
            <a:endParaRPr lang="en-GB" dirty="0"/>
          </a:p>
        </p:txBody>
      </p:sp>
      <p:sp>
        <p:nvSpPr>
          <p:cNvPr id="53" name="CasellaDiTesto 52"/>
          <p:cNvSpPr txBox="1"/>
          <p:nvPr/>
        </p:nvSpPr>
        <p:spPr>
          <a:xfrm>
            <a:off x="3740725" y="964273"/>
            <a:ext cx="1158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Diagnostic</a:t>
            </a:r>
            <a:endParaRPr lang="en-GB" dirty="0"/>
          </a:p>
        </p:txBody>
      </p:sp>
      <p:sp>
        <p:nvSpPr>
          <p:cNvPr id="54" name="CasellaDiTesto 53"/>
          <p:cNvSpPr txBox="1"/>
          <p:nvPr/>
        </p:nvSpPr>
        <p:spPr>
          <a:xfrm>
            <a:off x="3714341" y="594941"/>
            <a:ext cx="11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Predictive</a:t>
            </a:r>
            <a:endParaRPr lang="en-GB" dirty="0"/>
          </a:p>
        </p:txBody>
      </p:sp>
      <p:sp>
        <p:nvSpPr>
          <p:cNvPr id="55" name="CasellaDiTesto 54"/>
          <p:cNvSpPr txBox="1"/>
          <p:nvPr/>
        </p:nvSpPr>
        <p:spPr>
          <a:xfrm>
            <a:off x="3727356" y="185767"/>
            <a:ext cx="128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Prescriptive</a:t>
            </a:r>
            <a:endParaRPr lang="en-GB" dirty="0"/>
          </a:p>
        </p:txBody>
      </p:sp>
      <p:cxnSp>
        <p:nvCxnSpPr>
          <p:cNvPr id="56" name="Connettore 1 55"/>
          <p:cNvCxnSpPr/>
          <p:nvPr/>
        </p:nvCxnSpPr>
        <p:spPr>
          <a:xfrm flipV="1">
            <a:off x="647375" y="3618312"/>
            <a:ext cx="8244906" cy="64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1 56"/>
          <p:cNvCxnSpPr>
            <a:stCxn id="44" idx="3"/>
          </p:cNvCxnSpPr>
          <p:nvPr/>
        </p:nvCxnSpPr>
        <p:spPr>
          <a:xfrm flipV="1">
            <a:off x="3512942" y="5886564"/>
            <a:ext cx="5307530" cy="6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1 57"/>
          <p:cNvCxnSpPr/>
          <p:nvPr/>
        </p:nvCxnSpPr>
        <p:spPr>
          <a:xfrm flipV="1">
            <a:off x="606758" y="2204864"/>
            <a:ext cx="8244906" cy="64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1 58"/>
          <p:cNvCxnSpPr/>
          <p:nvPr/>
        </p:nvCxnSpPr>
        <p:spPr>
          <a:xfrm flipV="1">
            <a:off x="614814" y="5199278"/>
            <a:ext cx="8244906" cy="64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>
            <a:stCxn id="43" idx="3"/>
          </p:cNvCxnSpPr>
          <p:nvPr/>
        </p:nvCxnSpPr>
        <p:spPr>
          <a:xfrm>
            <a:off x="3485646" y="4410400"/>
            <a:ext cx="53348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1 60"/>
          <p:cNvCxnSpPr/>
          <p:nvPr/>
        </p:nvCxnSpPr>
        <p:spPr>
          <a:xfrm flipV="1">
            <a:off x="544108" y="6578816"/>
            <a:ext cx="8244906" cy="64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1 61"/>
          <p:cNvCxnSpPr/>
          <p:nvPr/>
        </p:nvCxnSpPr>
        <p:spPr>
          <a:xfrm>
            <a:off x="3635896" y="594941"/>
            <a:ext cx="52563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1 62"/>
          <p:cNvCxnSpPr/>
          <p:nvPr/>
        </p:nvCxnSpPr>
        <p:spPr>
          <a:xfrm flipV="1">
            <a:off x="3527894" y="964273"/>
            <a:ext cx="5364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1 63"/>
          <p:cNvCxnSpPr/>
          <p:nvPr/>
        </p:nvCxnSpPr>
        <p:spPr>
          <a:xfrm>
            <a:off x="3485646" y="1267233"/>
            <a:ext cx="5406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1 64"/>
          <p:cNvCxnSpPr/>
          <p:nvPr/>
        </p:nvCxnSpPr>
        <p:spPr>
          <a:xfrm>
            <a:off x="3635896" y="1598444"/>
            <a:ext cx="5256385" cy="38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1 65"/>
          <p:cNvCxnSpPr/>
          <p:nvPr/>
        </p:nvCxnSpPr>
        <p:spPr>
          <a:xfrm flipV="1">
            <a:off x="696508" y="148989"/>
            <a:ext cx="8244906" cy="64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ttangolo 66"/>
          <p:cNvSpPr/>
          <p:nvPr/>
        </p:nvSpPr>
        <p:spPr>
          <a:xfrm rot="5400000">
            <a:off x="5284658" y="3067525"/>
            <a:ext cx="626757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latin typeface="Bahnschrift SemiBold" panose="020B0502040204020203" pitchFamily="34" charset="0"/>
              </a:rPr>
              <a:t>Niolabs</a:t>
            </a:r>
            <a:r>
              <a:rPr lang="it-IT" dirty="0" smtClean="0">
                <a:latin typeface="Bahnschrift SemiBold" panose="020B0502040204020203" pitchFamily="34" charset="0"/>
              </a:rPr>
              <a:t>        </a:t>
            </a:r>
            <a:r>
              <a:rPr lang="it-IT" dirty="0" err="1" smtClean="0">
                <a:latin typeface="Bahnschrift SemiBold" panose="020B0502040204020203" pitchFamily="34" charset="0"/>
              </a:rPr>
              <a:t>Fathym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68" name="Rettangolo 67"/>
          <p:cNvSpPr/>
          <p:nvPr/>
        </p:nvSpPr>
        <p:spPr>
          <a:xfrm rot="5400000">
            <a:off x="5031776" y="3935446"/>
            <a:ext cx="4531725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latin typeface="Bahnschrift SemiBold" panose="020B0502040204020203" pitchFamily="34" charset="0"/>
              </a:rPr>
              <a:t>ThingWorkx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69" name="Rettangolo 68"/>
          <p:cNvSpPr/>
          <p:nvPr/>
        </p:nvSpPr>
        <p:spPr>
          <a:xfrm rot="5400000">
            <a:off x="5513251" y="3866195"/>
            <a:ext cx="467022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>
                <a:latin typeface="Bahnschrift SemiBold" panose="020B0502040204020203" pitchFamily="34" charset="0"/>
              </a:rPr>
              <a:t>Cisco     Jasper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70" name="Rettangolo 69"/>
          <p:cNvSpPr/>
          <p:nvPr/>
        </p:nvSpPr>
        <p:spPr>
          <a:xfrm rot="5400000">
            <a:off x="5361574" y="4833157"/>
            <a:ext cx="273630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latin typeface="Bahnschrift SemiBold" panose="020B0502040204020203" pitchFamily="34" charset="0"/>
              </a:rPr>
              <a:t>Softing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71" name="Rettangolo 70"/>
          <p:cNvSpPr/>
          <p:nvPr/>
        </p:nvSpPr>
        <p:spPr>
          <a:xfrm rot="5400000">
            <a:off x="6507661" y="723718"/>
            <a:ext cx="1579955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>
                <a:latin typeface="Bahnschrift SemiBold" panose="020B0502040204020203" pitchFamily="34" charset="0"/>
              </a:rPr>
              <a:t>COLDLIGTH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72" name="Rettangolo 71"/>
          <p:cNvSpPr/>
          <p:nvPr/>
        </p:nvSpPr>
        <p:spPr>
          <a:xfrm rot="5400000">
            <a:off x="5703785" y="1874559"/>
            <a:ext cx="2051883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latin typeface="Bahnschrift SemiBold" panose="020B0502040204020203" pitchFamily="34" charset="0"/>
              </a:rPr>
              <a:t>glassbeam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73" name="Rettangolo 72"/>
          <p:cNvSpPr/>
          <p:nvPr/>
        </p:nvSpPr>
        <p:spPr>
          <a:xfrm rot="5400000">
            <a:off x="5072883" y="801662"/>
            <a:ext cx="1735842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latin typeface="Bahnschrift SemiBold" panose="020B0502040204020203" pitchFamily="34" charset="0"/>
              </a:rPr>
              <a:t>sparkcognition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74" name="Rettangolo 73"/>
          <p:cNvSpPr/>
          <p:nvPr/>
        </p:nvSpPr>
        <p:spPr>
          <a:xfrm rot="5400000">
            <a:off x="-2588391" y="3123584"/>
            <a:ext cx="6406407" cy="5040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FROM: </a:t>
            </a:r>
            <a:r>
              <a:rPr lang="it-IT" dirty="0" err="1" smtClean="0"/>
              <a:t>Harboir</a:t>
            </a:r>
            <a:r>
              <a:rPr lang="it-IT" dirty="0" smtClean="0"/>
              <a:t> </a:t>
            </a:r>
            <a:r>
              <a:rPr lang="it-IT" dirty="0" err="1" smtClean="0"/>
              <a:t>Reseach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83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WOT design</a:t>
            </a:r>
            <a:endParaRPr lang="en-GB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107504" y="1268760"/>
            <a:ext cx="8856984" cy="4525963"/>
          </a:xfrm>
        </p:spPr>
        <p:txBody>
          <a:bodyPr>
            <a:noAutofit/>
          </a:bodyPr>
          <a:lstStyle/>
          <a:p>
            <a:r>
              <a:rPr lang="en-GB" sz="1800" b="1" dirty="0">
                <a:solidFill>
                  <a:srgbClr val="C00000"/>
                </a:solidFill>
              </a:rPr>
              <a:t>Resource design</a:t>
            </a:r>
            <a:r>
              <a:rPr lang="en-GB" sz="1800" dirty="0"/>
              <a:t>. Identify the functionality or services of a Thing, and organize </a:t>
            </a:r>
            <a:r>
              <a:rPr lang="en-GB" sz="1800" dirty="0" smtClean="0"/>
              <a:t>the hierarchy </a:t>
            </a:r>
            <a:r>
              <a:rPr lang="en-GB" sz="1800" dirty="0"/>
              <a:t>of these services.</a:t>
            </a:r>
          </a:p>
          <a:p>
            <a:r>
              <a:rPr lang="en-GB" sz="1800" b="1" dirty="0" smtClean="0">
                <a:solidFill>
                  <a:srgbClr val="C00000"/>
                </a:solidFill>
              </a:rPr>
              <a:t>Integration </a:t>
            </a:r>
            <a:r>
              <a:rPr lang="en-GB" sz="1800" b="1" dirty="0">
                <a:solidFill>
                  <a:srgbClr val="C00000"/>
                </a:solidFill>
              </a:rPr>
              <a:t>strategy</a:t>
            </a:r>
            <a:r>
              <a:rPr lang="en-GB" sz="1800" dirty="0"/>
              <a:t>. Choose a pattern to integrate Things to the internet and </a:t>
            </a:r>
            <a:r>
              <a:rPr lang="en-GB" sz="1800" dirty="0" smtClean="0"/>
              <a:t>the web</a:t>
            </a:r>
            <a:r>
              <a:rPr lang="en-GB" sz="1800" dirty="0"/>
              <a:t>. The main patterns are:</a:t>
            </a:r>
          </a:p>
          <a:p>
            <a:pPr lvl="1"/>
            <a:r>
              <a:rPr lang="en-GB" sz="1800" dirty="0"/>
              <a:t> </a:t>
            </a:r>
            <a:r>
              <a:rPr lang="en-GB" sz="1800" b="1" dirty="0">
                <a:solidFill>
                  <a:srgbClr val="0070C0"/>
                </a:solidFill>
              </a:rPr>
              <a:t>Direct integration pattern</a:t>
            </a:r>
            <a:r>
              <a:rPr lang="en-GB" sz="1800" dirty="0"/>
              <a:t> (REST on device). A device can directly connect </a:t>
            </a:r>
            <a:r>
              <a:rPr lang="en-GB" sz="1800" dirty="0" smtClean="0"/>
              <a:t>to the </a:t>
            </a:r>
            <a:r>
              <a:rPr lang="en-GB" sz="1800" dirty="0"/>
              <a:t>internet, e.g. via Wi-Fi or Ethernet.</a:t>
            </a:r>
          </a:p>
          <a:p>
            <a:pPr lvl="1"/>
            <a:r>
              <a:rPr lang="en-GB" sz="1800" dirty="0"/>
              <a:t> </a:t>
            </a:r>
            <a:r>
              <a:rPr lang="en-GB" sz="1800" b="1" dirty="0">
                <a:solidFill>
                  <a:srgbClr val="0070C0"/>
                </a:solidFill>
              </a:rPr>
              <a:t>Gateway integration pattern</a:t>
            </a:r>
            <a:r>
              <a:rPr lang="en-GB" sz="1800" dirty="0"/>
              <a:t>. Resource-constrained devices can use non-web </a:t>
            </a:r>
            <a:r>
              <a:rPr lang="en-GB" sz="1800" dirty="0" smtClean="0"/>
              <a:t>protocols </a:t>
            </a:r>
            <a:r>
              <a:rPr lang="en-GB" sz="1800" dirty="0"/>
              <a:t>(e.g. ZigBee, Bluetooth) to talk to a more powerful device (the gateway), </a:t>
            </a:r>
            <a:r>
              <a:rPr lang="en-GB" sz="1800" dirty="0" smtClean="0"/>
              <a:t>which then </a:t>
            </a:r>
            <a:r>
              <a:rPr lang="en-GB" sz="1800" dirty="0"/>
              <a:t>exposes a REST API for those non-web devices.</a:t>
            </a:r>
          </a:p>
          <a:p>
            <a:pPr lvl="1"/>
            <a:r>
              <a:rPr lang="en-GB" sz="1800" b="1" dirty="0" smtClean="0">
                <a:solidFill>
                  <a:srgbClr val="0070C0"/>
                </a:solidFill>
              </a:rPr>
              <a:t>Cloud </a:t>
            </a:r>
            <a:r>
              <a:rPr lang="en-GB" sz="1800" b="1" dirty="0">
                <a:solidFill>
                  <a:srgbClr val="0070C0"/>
                </a:solidFill>
              </a:rPr>
              <a:t>integration pattern</a:t>
            </a:r>
            <a:r>
              <a:rPr lang="en-GB" sz="1800" dirty="0"/>
              <a:t>. An extension of the gateway pattern where the </a:t>
            </a:r>
            <a:r>
              <a:rPr lang="en-GB" sz="1800" dirty="0" smtClean="0"/>
              <a:t>gateway </a:t>
            </a:r>
            <a:r>
              <a:rPr lang="en-GB" sz="1800" dirty="0"/>
              <a:t>is a remote server that devices and applications access via the Internet.</a:t>
            </a:r>
          </a:p>
          <a:p>
            <a:r>
              <a:rPr lang="en-GB" sz="1800" b="1" dirty="0" smtClean="0">
                <a:solidFill>
                  <a:srgbClr val="C00000"/>
                </a:solidFill>
              </a:rPr>
              <a:t>Representation </a:t>
            </a:r>
            <a:r>
              <a:rPr lang="en-GB" sz="1800" b="1" dirty="0">
                <a:solidFill>
                  <a:srgbClr val="C00000"/>
                </a:solidFill>
              </a:rPr>
              <a:t>design</a:t>
            </a:r>
            <a:r>
              <a:rPr lang="en-GB" sz="1800" dirty="0"/>
              <a:t>. Decide which representations will be served for each resource.</a:t>
            </a:r>
          </a:p>
          <a:p>
            <a:r>
              <a:rPr lang="en-GB" sz="1800" b="1" dirty="0" smtClean="0">
                <a:solidFill>
                  <a:srgbClr val="C00000"/>
                </a:solidFill>
              </a:rPr>
              <a:t>Interface </a:t>
            </a:r>
            <a:r>
              <a:rPr lang="en-GB" sz="1800" b="1" dirty="0">
                <a:solidFill>
                  <a:srgbClr val="C00000"/>
                </a:solidFill>
              </a:rPr>
              <a:t>design</a:t>
            </a:r>
            <a:r>
              <a:rPr lang="en-GB" sz="1800" dirty="0"/>
              <a:t>. Decide which commands are possible for each service, along </a:t>
            </a:r>
            <a:r>
              <a:rPr lang="en-GB" sz="1800" dirty="0" smtClean="0"/>
              <a:t>with which </a:t>
            </a:r>
            <a:r>
              <a:rPr lang="en-GB" sz="1800" dirty="0"/>
              <a:t>error codes.</a:t>
            </a:r>
          </a:p>
          <a:p>
            <a:r>
              <a:rPr lang="en-GB" sz="1800" b="1" dirty="0" smtClean="0">
                <a:solidFill>
                  <a:srgbClr val="C00000"/>
                </a:solidFill>
              </a:rPr>
              <a:t>Resource </a:t>
            </a:r>
            <a:r>
              <a:rPr lang="en-GB" sz="1800" b="1" dirty="0">
                <a:solidFill>
                  <a:srgbClr val="C00000"/>
                </a:solidFill>
              </a:rPr>
              <a:t>linking design</a:t>
            </a:r>
            <a:r>
              <a:rPr lang="en-GB" sz="1800" dirty="0"/>
              <a:t>. Decide how the </a:t>
            </a:r>
            <a:r>
              <a:rPr lang="en-GB" sz="1800" dirty="0" smtClean="0"/>
              <a:t>different </a:t>
            </a:r>
            <a:r>
              <a:rPr lang="en-GB" sz="1800" dirty="0"/>
              <a:t>resources are linked to each other.</a:t>
            </a:r>
            <a:endParaRPr lang="en-GB" sz="1800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95345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207798" y="6293830"/>
            <a:ext cx="2895600" cy="365125"/>
          </a:xfrm>
        </p:spPr>
        <p:txBody>
          <a:bodyPr/>
          <a:lstStyle/>
          <a:p>
            <a:r>
              <a:rPr lang="en-US" dirty="0" smtClean="0"/>
              <a:t>AN  - DISI - </a:t>
            </a:r>
            <a:r>
              <a:rPr lang="en-US" dirty="0" err="1" smtClean="0"/>
              <a:t>Univeristy</a:t>
            </a:r>
            <a:r>
              <a:rPr lang="en-US" dirty="0" smtClean="0"/>
              <a:t>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71</a:t>
            </a:fld>
            <a:endParaRPr lang="it-IT"/>
          </a:p>
        </p:txBody>
      </p:sp>
      <p:cxnSp>
        <p:nvCxnSpPr>
          <p:cNvPr id="13" name="Connettore 2 12"/>
          <p:cNvCxnSpPr/>
          <p:nvPr/>
        </p:nvCxnSpPr>
        <p:spPr>
          <a:xfrm flipH="1">
            <a:off x="4758452" y="1287386"/>
            <a:ext cx="18739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611560" y="1556792"/>
            <a:ext cx="8352928" cy="470898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2000" b="1" i="1" dirty="0" smtClean="0">
                <a:solidFill>
                  <a:srgbClr val="C00000"/>
                </a:solidFill>
              </a:rPr>
              <a:t>Integration </a:t>
            </a:r>
            <a:r>
              <a:rPr lang="it-IT" sz="2000" b="1" i="1" dirty="0" err="1" smtClean="0">
                <a:solidFill>
                  <a:srgbClr val="C00000"/>
                </a:solidFill>
              </a:rPr>
              <a:t>patterns</a:t>
            </a:r>
            <a:r>
              <a:rPr lang="it-IT" sz="2000" dirty="0" smtClean="0"/>
              <a:t>:         REST on </a:t>
            </a:r>
            <a:r>
              <a:rPr lang="it-IT" sz="2000" dirty="0" err="1" smtClean="0"/>
              <a:t>device</a:t>
            </a:r>
            <a:r>
              <a:rPr lang="it-IT" sz="2000" dirty="0" smtClean="0"/>
              <a:t>,  Gateway (</a:t>
            </a:r>
            <a:r>
              <a:rPr lang="it-IT" sz="2000" dirty="0" err="1" smtClean="0"/>
              <a:t>CoAP</a:t>
            </a:r>
            <a:r>
              <a:rPr lang="it-IT" sz="2000" dirty="0" smtClean="0"/>
              <a:t>), </a:t>
            </a:r>
            <a:r>
              <a:rPr lang="it-IT" sz="2000" dirty="0" err="1" smtClean="0"/>
              <a:t>Cloud</a:t>
            </a:r>
            <a:r>
              <a:rPr lang="it-IT" sz="2000" dirty="0" smtClean="0"/>
              <a:t> (MQTT)</a:t>
            </a:r>
          </a:p>
          <a:p>
            <a:endParaRPr lang="it-IT" sz="2000" b="1" i="1" u="sng" dirty="0" smtClean="0">
              <a:solidFill>
                <a:srgbClr val="C00000"/>
              </a:solidFill>
            </a:endParaRPr>
          </a:p>
          <a:p>
            <a:r>
              <a:rPr lang="it-IT" sz="2000" b="1" i="1" u="sng" dirty="0" smtClean="0">
                <a:solidFill>
                  <a:srgbClr val="C00000"/>
                </a:solidFill>
              </a:rPr>
              <a:t>Resource</a:t>
            </a:r>
            <a:r>
              <a:rPr lang="it-IT" sz="2000" b="1" i="1" dirty="0" smtClean="0">
                <a:solidFill>
                  <a:srgbClr val="C00000"/>
                </a:solidFill>
              </a:rPr>
              <a:t> </a:t>
            </a:r>
            <a:r>
              <a:rPr lang="it-IT" sz="2000" b="1" i="1" dirty="0">
                <a:solidFill>
                  <a:srgbClr val="C00000"/>
                </a:solidFill>
              </a:rPr>
              <a:t>model design </a:t>
            </a:r>
            <a:r>
              <a:rPr lang="it-IT" sz="2000" dirty="0" smtClean="0"/>
              <a:t>:   (</a:t>
            </a:r>
            <a:r>
              <a:rPr lang="it-IT" sz="2000" dirty="0" err="1" smtClean="0"/>
              <a:t>ontology</a:t>
            </a:r>
            <a:r>
              <a:rPr lang="it-IT" sz="2000" dirty="0" smtClean="0"/>
              <a:t>) </a:t>
            </a:r>
            <a:r>
              <a:rPr lang="it-IT" sz="2000" dirty="0" err="1" smtClean="0"/>
              <a:t>tree</a:t>
            </a:r>
            <a:r>
              <a:rPr lang="it-IT" sz="2000" dirty="0" smtClean="0"/>
              <a:t>, </a:t>
            </a:r>
            <a:r>
              <a:rPr lang="it-IT" sz="2000" dirty="0" err="1" smtClean="0"/>
              <a:t>knowledge</a:t>
            </a:r>
            <a:r>
              <a:rPr lang="it-IT" sz="2000" dirty="0" smtClean="0"/>
              <a:t> base, ..</a:t>
            </a:r>
          </a:p>
          <a:p>
            <a:endParaRPr lang="it-IT" sz="2000" b="1" i="1" dirty="0" smtClean="0">
              <a:solidFill>
                <a:srgbClr val="C00000"/>
              </a:solidFill>
            </a:endParaRPr>
          </a:p>
          <a:p>
            <a:r>
              <a:rPr lang="it-IT" sz="2000" b="1" i="1" dirty="0" err="1" smtClean="0">
                <a:solidFill>
                  <a:srgbClr val="C00000"/>
                </a:solidFill>
              </a:rPr>
              <a:t>Representation</a:t>
            </a:r>
            <a:r>
              <a:rPr lang="it-IT" sz="2000" b="1" i="1" dirty="0" smtClean="0">
                <a:solidFill>
                  <a:srgbClr val="C00000"/>
                </a:solidFill>
              </a:rPr>
              <a:t> </a:t>
            </a:r>
            <a:r>
              <a:rPr lang="it-IT" sz="2000" b="1" i="1" dirty="0">
                <a:solidFill>
                  <a:srgbClr val="C00000"/>
                </a:solidFill>
              </a:rPr>
              <a:t>design </a:t>
            </a:r>
            <a:r>
              <a:rPr lang="it-IT" sz="2000" dirty="0" smtClean="0"/>
              <a:t>:    </a:t>
            </a:r>
            <a:r>
              <a:rPr lang="it-IT" sz="2000" dirty="0" err="1" smtClean="0"/>
              <a:t>json</a:t>
            </a:r>
            <a:r>
              <a:rPr lang="it-IT" sz="2000" dirty="0" smtClean="0"/>
              <a:t>, </a:t>
            </a:r>
            <a:r>
              <a:rPr lang="it-IT" sz="2000" b="1" dirty="0" err="1" smtClean="0"/>
              <a:t>prolog</a:t>
            </a:r>
            <a:r>
              <a:rPr lang="it-IT" sz="2000" dirty="0" smtClean="0"/>
              <a:t>, </a:t>
            </a:r>
            <a:r>
              <a:rPr lang="it-IT" sz="2000" dirty="0" smtClean="0"/>
              <a:t>java, HTML</a:t>
            </a:r>
            <a:r>
              <a:rPr lang="it-IT" sz="2000" dirty="0" smtClean="0"/>
              <a:t>, </a:t>
            </a:r>
            <a:r>
              <a:rPr lang="it-IT" sz="2000" dirty="0" err="1" smtClean="0"/>
              <a:t>MessagePack</a:t>
            </a:r>
            <a:r>
              <a:rPr lang="it-IT" sz="2000" dirty="0" smtClean="0"/>
              <a:t>, …</a:t>
            </a:r>
          </a:p>
          <a:p>
            <a:endParaRPr lang="it-IT" sz="2000" b="1" i="1" dirty="0" smtClean="0">
              <a:solidFill>
                <a:srgbClr val="C00000"/>
              </a:solidFill>
            </a:endParaRPr>
          </a:p>
          <a:p>
            <a:r>
              <a:rPr lang="it-IT" sz="2000" b="1" i="1" dirty="0" smtClean="0">
                <a:solidFill>
                  <a:srgbClr val="C00000"/>
                </a:solidFill>
              </a:rPr>
              <a:t>Interface </a:t>
            </a:r>
            <a:r>
              <a:rPr lang="it-IT" sz="2000" b="1" i="1" dirty="0">
                <a:solidFill>
                  <a:srgbClr val="C00000"/>
                </a:solidFill>
              </a:rPr>
              <a:t>design </a:t>
            </a:r>
            <a:r>
              <a:rPr lang="it-IT" sz="2000" dirty="0" smtClean="0"/>
              <a:t>:                GET, PUT, </a:t>
            </a:r>
            <a:r>
              <a:rPr lang="it-IT" sz="2000" dirty="0" err="1" smtClean="0"/>
              <a:t>etc</a:t>
            </a:r>
            <a:endParaRPr lang="it-IT" sz="2000" dirty="0" smtClean="0"/>
          </a:p>
          <a:p>
            <a:endParaRPr lang="it-IT" sz="2000" b="1" i="1" dirty="0" smtClean="0">
              <a:solidFill>
                <a:srgbClr val="C00000"/>
              </a:solidFill>
            </a:endParaRPr>
          </a:p>
          <a:p>
            <a:r>
              <a:rPr lang="it-IT" sz="2000" b="1" i="1" dirty="0" err="1" smtClean="0">
                <a:solidFill>
                  <a:srgbClr val="C00000"/>
                </a:solidFill>
              </a:rPr>
              <a:t>Resourse</a:t>
            </a:r>
            <a:r>
              <a:rPr lang="it-IT" sz="2000" b="1" i="1" dirty="0" smtClean="0">
                <a:solidFill>
                  <a:srgbClr val="C00000"/>
                </a:solidFill>
              </a:rPr>
              <a:t> </a:t>
            </a:r>
            <a:r>
              <a:rPr lang="it-IT" sz="2000" b="1" i="1" dirty="0" err="1">
                <a:solidFill>
                  <a:srgbClr val="C00000"/>
                </a:solidFill>
              </a:rPr>
              <a:t>binding</a:t>
            </a:r>
            <a:r>
              <a:rPr lang="it-IT" sz="2000" b="1" i="1" dirty="0">
                <a:solidFill>
                  <a:srgbClr val="C00000"/>
                </a:solidFill>
              </a:rPr>
              <a:t> design </a:t>
            </a:r>
            <a:r>
              <a:rPr lang="it-IT" sz="2000" dirty="0" smtClean="0"/>
              <a:t>: HAETOAS (web </a:t>
            </a:r>
            <a:r>
              <a:rPr lang="it-IT" sz="2000" dirty="0" err="1" smtClean="0"/>
              <a:t>linking</a:t>
            </a:r>
            <a:r>
              <a:rPr lang="it-IT" sz="2000" dirty="0" smtClean="0"/>
              <a:t>,..), </a:t>
            </a:r>
            <a:r>
              <a:rPr lang="it-IT" sz="2000" dirty="0" err="1" smtClean="0"/>
              <a:t>findability</a:t>
            </a:r>
            <a:r>
              <a:rPr lang="it-IT" sz="2000" dirty="0" smtClean="0"/>
              <a:t>, </a:t>
            </a:r>
            <a:r>
              <a:rPr lang="it-IT" sz="2000" dirty="0" smtClean="0"/>
              <a:t>…</a:t>
            </a:r>
          </a:p>
          <a:p>
            <a:endParaRPr lang="it-IT" sz="2000" i="1" dirty="0" smtClean="0"/>
          </a:p>
          <a:p>
            <a:r>
              <a:rPr lang="en-GB" sz="2000" b="1" dirty="0">
                <a:solidFill>
                  <a:srgbClr val="C00000"/>
                </a:solidFill>
              </a:rPr>
              <a:t>HATEOAS</a:t>
            </a:r>
            <a:r>
              <a:rPr lang="en-GB" sz="2000" dirty="0"/>
              <a:t> </a:t>
            </a:r>
            <a:r>
              <a:rPr lang="en-GB" sz="2000" dirty="0" smtClean="0"/>
              <a:t>(</a:t>
            </a:r>
            <a:r>
              <a:rPr lang="en-GB" sz="2000" dirty="0" smtClean="0">
                <a:solidFill>
                  <a:srgbClr val="0070C0"/>
                </a:solidFill>
              </a:rPr>
              <a:t>Hypermedia </a:t>
            </a:r>
            <a:r>
              <a:rPr lang="en-GB" sz="2000" dirty="0">
                <a:solidFill>
                  <a:srgbClr val="0070C0"/>
                </a:solidFill>
              </a:rPr>
              <a:t>as the Engine of Application State</a:t>
            </a:r>
            <a:r>
              <a:rPr lang="en-GB" sz="2000" dirty="0" smtClean="0"/>
              <a:t>): state </a:t>
            </a:r>
            <a:r>
              <a:rPr lang="en-GB" sz="2000" dirty="0"/>
              <a:t>changes within an application happen by following links, which </a:t>
            </a:r>
            <a:r>
              <a:rPr lang="en-GB" sz="2000" dirty="0" smtClean="0"/>
              <a:t>meets the </a:t>
            </a:r>
            <a:r>
              <a:rPr lang="en-GB" sz="2000" dirty="0"/>
              <a:t>self-contained-messages constraint. Links enable clients to discover related </a:t>
            </a:r>
            <a:r>
              <a:rPr lang="en-GB" sz="2000" dirty="0" smtClean="0"/>
              <a:t>resources, either </a:t>
            </a:r>
            <a:r>
              <a:rPr lang="en-GB" sz="2000" dirty="0"/>
              <a:t>by browsing in the case of a human user following links on pages, or by </a:t>
            </a:r>
            <a:r>
              <a:rPr lang="en-GB" sz="2000" dirty="0" smtClean="0"/>
              <a:t>crawling in </a:t>
            </a:r>
            <a:r>
              <a:rPr lang="en-GB" sz="2000" dirty="0"/>
              <a:t>the case of a machine.</a:t>
            </a:r>
            <a:endParaRPr lang="it-IT" sz="2000" i="1" dirty="0"/>
          </a:p>
        </p:txBody>
      </p:sp>
      <p:sp>
        <p:nvSpPr>
          <p:cNvPr id="19" name="Rettangolo 18"/>
          <p:cNvSpPr/>
          <p:nvPr/>
        </p:nvSpPr>
        <p:spPr>
          <a:xfrm>
            <a:off x="7326776" y="50683"/>
            <a:ext cx="15009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WoT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138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GOALS</a:t>
            </a:r>
            <a:endParaRPr lang="en-GB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Define</a:t>
            </a:r>
            <a:r>
              <a:rPr lang="it-IT" dirty="0" smtClean="0"/>
              <a:t> a server in </a:t>
            </a:r>
            <a:r>
              <a:rPr lang="it-IT" dirty="0" err="1" smtClean="0"/>
              <a:t>Node</a:t>
            </a:r>
            <a:endParaRPr lang="it-IT" dirty="0" smtClean="0"/>
          </a:p>
          <a:p>
            <a:r>
              <a:rPr lang="it-IT" dirty="0" err="1" smtClean="0"/>
              <a:t>Provide</a:t>
            </a:r>
            <a:r>
              <a:rPr lang="it-IT" dirty="0" smtClean="0"/>
              <a:t> a </a:t>
            </a:r>
            <a:r>
              <a:rPr lang="it-IT" dirty="0" err="1" smtClean="0"/>
              <a:t>RESTful</a:t>
            </a:r>
            <a:r>
              <a:rPr lang="it-IT" dirty="0" smtClean="0"/>
              <a:t> API for </a:t>
            </a:r>
            <a:r>
              <a:rPr lang="it-IT" dirty="0" err="1" smtClean="0"/>
              <a:t>resources</a:t>
            </a:r>
            <a:r>
              <a:rPr lang="it-IT" dirty="0" smtClean="0"/>
              <a:t> (data and </a:t>
            </a:r>
            <a:r>
              <a:rPr lang="it-IT" dirty="0" err="1" smtClean="0"/>
              <a:t>things</a:t>
            </a:r>
            <a:r>
              <a:rPr lang="it-IT" dirty="0" smtClean="0"/>
              <a:t>)</a:t>
            </a:r>
          </a:p>
          <a:p>
            <a:r>
              <a:rPr lang="en-GB" dirty="0" smtClean="0"/>
              <a:t>Define a </a:t>
            </a:r>
            <a:r>
              <a:rPr lang="en-GB" dirty="0"/>
              <a:t>sensor plugin </a:t>
            </a:r>
            <a:r>
              <a:rPr lang="en-GB" dirty="0" smtClean="0"/>
              <a:t>to update </a:t>
            </a:r>
            <a:r>
              <a:rPr lang="en-GB" dirty="0"/>
              <a:t>properties in the resource </a:t>
            </a:r>
            <a:r>
              <a:rPr lang="en-GB" dirty="0" smtClean="0"/>
              <a:t>model  </a:t>
            </a:r>
          </a:p>
          <a:p>
            <a:r>
              <a:rPr lang="en-GB" dirty="0" smtClean="0"/>
              <a:t>Define an </a:t>
            </a:r>
            <a:r>
              <a:rPr lang="en-GB" dirty="0"/>
              <a:t>actuator </a:t>
            </a:r>
            <a:r>
              <a:rPr lang="en-GB" dirty="0" smtClean="0"/>
              <a:t>plugin to observe </a:t>
            </a:r>
            <a:r>
              <a:rPr lang="en-GB" dirty="0"/>
              <a:t>the model and </a:t>
            </a:r>
            <a:r>
              <a:rPr lang="en-GB" dirty="0" smtClean="0"/>
              <a:t> update </a:t>
            </a:r>
            <a:r>
              <a:rPr lang="en-GB" dirty="0"/>
              <a:t>properties </a:t>
            </a:r>
            <a:r>
              <a:rPr lang="en-GB" dirty="0" smtClean="0"/>
              <a:t>when changing the </a:t>
            </a:r>
            <a:r>
              <a:rPr lang="en-GB" dirty="0"/>
              <a:t>state after an action has been executed.</a:t>
            </a:r>
            <a:endParaRPr lang="it-IT" dirty="0" smtClean="0"/>
          </a:p>
          <a:p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35241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vale 91"/>
          <p:cNvSpPr/>
          <p:nvPr/>
        </p:nvSpPr>
        <p:spPr>
          <a:xfrm>
            <a:off x="4321150" y="443582"/>
            <a:ext cx="2679700" cy="823358"/>
          </a:xfrm>
          <a:prstGeom prst="ellipse">
            <a:avLst/>
          </a:prstGeom>
          <a:solidFill>
            <a:srgbClr val="CDFE54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uppo 69"/>
          <p:cNvGrpSpPr/>
          <p:nvPr/>
        </p:nvGrpSpPr>
        <p:grpSpPr>
          <a:xfrm>
            <a:off x="1409109" y="5303051"/>
            <a:ext cx="914400" cy="914400"/>
            <a:chOff x="411929" y="778914"/>
            <a:chExt cx="914400" cy="914400"/>
          </a:xfrm>
        </p:grpSpPr>
        <p:sp>
          <p:nvSpPr>
            <p:cNvPr id="72" name="Nuvola 71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CasellaDiTesto 72"/>
            <p:cNvSpPr txBox="1"/>
            <p:nvPr/>
          </p:nvSpPr>
          <p:spPr>
            <a:xfrm>
              <a:off x="520914" y="1074008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/>
                <a:t>PHYSICAL</a:t>
              </a:r>
            </a:p>
            <a:p>
              <a:r>
                <a:rPr lang="it-IT" sz="1200" dirty="0" smtClean="0"/>
                <a:t>DEVICE</a:t>
              </a:r>
              <a:endParaRPr lang="en-GB" sz="1200" dirty="0"/>
            </a:p>
          </p:txBody>
        </p:sp>
      </p:grpSp>
      <p:sp>
        <p:nvSpPr>
          <p:cNvPr id="51" name="Ovale 50"/>
          <p:cNvSpPr/>
          <p:nvPr/>
        </p:nvSpPr>
        <p:spPr>
          <a:xfrm>
            <a:off x="1167309" y="2132856"/>
            <a:ext cx="6984776" cy="313609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73</a:t>
            </a:fld>
            <a:endParaRPr lang="it-IT"/>
          </a:p>
        </p:txBody>
      </p:sp>
      <p:grpSp>
        <p:nvGrpSpPr>
          <p:cNvPr id="28" name="Gruppo 27"/>
          <p:cNvGrpSpPr/>
          <p:nvPr/>
        </p:nvGrpSpPr>
        <p:grpSpPr>
          <a:xfrm>
            <a:off x="8132713" y="3667929"/>
            <a:ext cx="914400" cy="914400"/>
            <a:chOff x="411929" y="778914"/>
            <a:chExt cx="914400" cy="914400"/>
          </a:xfrm>
        </p:grpSpPr>
        <p:sp>
          <p:nvSpPr>
            <p:cNvPr id="20" name="Nuvola 1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520914" y="1074008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/>
                <a:t>PHYSICAL</a:t>
              </a:r>
            </a:p>
            <a:p>
              <a:r>
                <a:rPr lang="it-IT" sz="1200" dirty="0" smtClean="0"/>
                <a:t>DEVICE</a:t>
              </a:r>
              <a:endParaRPr lang="en-GB" sz="1200" dirty="0"/>
            </a:p>
          </p:txBody>
        </p:sp>
      </p:grpSp>
      <p:grpSp>
        <p:nvGrpSpPr>
          <p:cNvPr id="52" name="Gruppo 51"/>
          <p:cNvGrpSpPr/>
          <p:nvPr/>
        </p:nvGrpSpPr>
        <p:grpSpPr>
          <a:xfrm>
            <a:off x="433210" y="5773881"/>
            <a:ext cx="1357223" cy="619306"/>
            <a:chOff x="1115616" y="1192197"/>
            <a:chExt cx="1656184" cy="94065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3" name="Rettangolo arrotondato 52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 smtClean="0">
                  <a:solidFill>
                    <a:srgbClr val="C00000"/>
                  </a:solidFill>
                </a:rPr>
                <a:t>CoAp</a:t>
              </a:r>
              <a:r>
                <a:rPr lang="it-IT" sz="1600" b="1" dirty="0" smtClean="0">
                  <a:solidFill>
                    <a:srgbClr val="C00000"/>
                  </a:solidFill>
                </a:rPr>
                <a:t> client</a:t>
              </a:r>
              <a:endParaRPr lang="it-IT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54" name="Connettore 2 53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55" name="CasellaDiTesto 54"/>
          <p:cNvSpPr txBox="1"/>
          <p:nvPr/>
        </p:nvSpPr>
        <p:spPr>
          <a:xfrm>
            <a:off x="516927" y="4406651"/>
            <a:ext cx="47481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b="1" dirty="0" smtClean="0"/>
              <a:t>GET</a:t>
            </a:r>
            <a:endParaRPr lang="it-IT" sz="1400" b="1" dirty="0"/>
          </a:p>
        </p:txBody>
      </p:sp>
      <p:sp>
        <p:nvSpPr>
          <p:cNvPr id="60" name="CasellaDiTesto 59"/>
          <p:cNvSpPr txBox="1"/>
          <p:nvPr/>
        </p:nvSpPr>
        <p:spPr>
          <a:xfrm>
            <a:off x="510515" y="4880474"/>
            <a:ext cx="481222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smtClean="0"/>
              <a:t>PUT</a:t>
            </a:r>
            <a:endParaRPr lang="it-IT" sz="1400" dirty="0"/>
          </a:p>
        </p:txBody>
      </p:sp>
      <p:cxnSp>
        <p:nvCxnSpPr>
          <p:cNvPr id="63" name="Connettore 4 62"/>
          <p:cNvCxnSpPr>
            <a:stCxn id="53" idx="0"/>
            <a:endCxn id="94" idx="2"/>
          </p:cNvCxnSpPr>
          <p:nvPr/>
        </p:nvCxnSpPr>
        <p:spPr>
          <a:xfrm rot="5400000" flipH="1" flipV="1">
            <a:off x="58345" y="4708319"/>
            <a:ext cx="2122038" cy="1508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4 70"/>
          <p:cNvCxnSpPr>
            <a:stCxn id="94" idx="3"/>
            <a:endCxn id="4" idx="1"/>
          </p:cNvCxnSpPr>
          <p:nvPr/>
        </p:nvCxnSpPr>
        <p:spPr>
          <a:xfrm flipV="1">
            <a:off x="1427630" y="3072682"/>
            <a:ext cx="484941" cy="41288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tangolo arrotondato 3"/>
          <p:cNvSpPr/>
          <p:nvPr/>
        </p:nvSpPr>
        <p:spPr>
          <a:xfrm>
            <a:off x="1912571" y="2748646"/>
            <a:ext cx="1807132" cy="64807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ButtonResource</a:t>
            </a:r>
            <a:endParaRPr lang="en-GB" dirty="0"/>
          </a:p>
        </p:txBody>
      </p:sp>
      <p:sp>
        <p:nvSpPr>
          <p:cNvPr id="30" name="Rettangolo arrotondato 29"/>
          <p:cNvSpPr/>
          <p:nvPr/>
        </p:nvSpPr>
        <p:spPr>
          <a:xfrm>
            <a:off x="5004112" y="2651954"/>
            <a:ext cx="2350001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BlsHexagApplLogicObserver</a:t>
            </a:r>
            <a:endParaRPr lang="en-GB" sz="1400" dirty="0"/>
          </a:p>
        </p:txBody>
      </p:sp>
      <p:cxnSp>
        <p:nvCxnSpPr>
          <p:cNvPr id="32" name="Connettore 4 31"/>
          <p:cNvCxnSpPr>
            <a:stCxn id="4" idx="3"/>
            <a:endCxn id="30" idx="1"/>
          </p:cNvCxnSpPr>
          <p:nvPr/>
        </p:nvCxnSpPr>
        <p:spPr>
          <a:xfrm flipV="1">
            <a:off x="3719703" y="2975990"/>
            <a:ext cx="1284409" cy="9669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tangolo 32"/>
          <p:cNvSpPr/>
          <p:nvPr/>
        </p:nvSpPr>
        <p:spPr>
          <a:xfrm>
            <a:off x="3735710" y="2822101"/>
            <a:ext cx="702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update</a:t>
            </a:r>
          </a:p>
        </p:txBody>
      </p:sp>
      <p:sp>
        <p:nvSpPr>
          <p:cNvPr id="45" name="Rettangolo 44"/>
          <p:cNvSpPr/>
          <p:nvPr/>
        </p:nvSpPr>
        <p:spPr>
          <a:xfrm>
            <a:off x="2084561" y="5848119"/>
            <a:ext cx="201279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ButtonAsGuiRestful</a:t>
            </a:r>
            <a:endParaRPr lang="en-GB" dirty="0"/>
          </a:p>
        </p:txBody>
      </p:sp>
      <p:sp>
        <p:nvSpPr>
          <p:cNvPr id="56" name="Rettangolo arrotondato 55"/>
          <p:cNvSpPr/>
          <p:nvPr/>
        </p:nvSpPr>
        <p:spPr>
          <a:xfrm>
            <a:off x="3292434" y="4002867"/>
            <a:ext cx="1807132" cy="64807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LedResource</a:t>
            </a:r>
            <a:endParaRPr lang="en-GB" dirty="0"/>
          </a:p>
        </p:txBody>
      </p:sp>
      <p:cxnSp>
        <p:nvCxnSpPr>
          <p:cNvPr id="24" name="Connettore 4 23"/>
          <p:cNvCxnSpPr>
            <a:endCxn id="94" idx="2"/>
          </p:cNvCxnSpPr>
          <p:nvPr/>
        </p:nvCxnSpPr>
        <p:spPr>
          <a:xfrm rot="10800000" flipV="1">
            <a:off x="1126907" y="3353198"/>
            <a:ext cx="4601718" cy="301643"/>
          </a:xfrm>
          <a:prstGeom prst="bentConnector4">
            <a:avLst>
              <a:gd name="adj1" fmla="val 33485"/>
              <a:gd name="adj2" fmla="val 17578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uppo 56"/>
          <p:cNvGrpSpPr/>
          <p:nvPr/>
        </p:nvGrpSpPr>
        <p:grpSpPr>
          <a:xfrm>
            <a:off x="5311451" y="3115660"/>
            <a:ext cx="1516600" cy="452876"/>
            <a:chOff x="1115616" y="1192197"/>
            <a:chExt cx="1656184" cy="94065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8" name="Rettangolo arrotondato 57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 smtClean="0">
                  <a:solidFill>
                    <a:srgbClr val="C00000"/>
                  </a:solidFill>
                </a:rPr>
                <a:t>CoAp</a:t>
              </a:r>
              <a:r>
                <a:rPr lang="it-IT" sz="1600" b="1" dirty="0" smtClean="0">
                  <a:solidFill>
                    <a:srgbClr val="C00000"/>
                  </a:solidFill>
                </a:rPr>
                <a:t> client</a:t>
              </a:r>
              <a:endParaRPr lang="it-IT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59" name="Connettore 2 58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61" name="Rettangolo arrotondato 60"/>
          <p:cNvSpPr/>
          <p:nvPr/>
        </p:nvSpPr>
        <p:spPr>
          <a:xfrm>
            <a:off x="5523336" y="3986262"/>
            <a:ext cx="2145007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LedAsGuiPluginObserver</a:t>
            </a:r>
            <a:endParaRPr lang="en-GB" sz="1400" dirty="0"/>
          </a:p>
        </p:txBody>
      </p:sp>
      <p:cxnSp>
        <p:nvCxnSpPr>
          <p:cNvPr id="62" name="Connettore 4 61"/>
          <p:cNvCxnSpPr>
            <a:stCxn id="56" idx="3"/>
            <a:endCxn id="61" idx="1"/>
          </p:cNvCxnSpPr>
          <p:nvPr/>
        </p:nvCxnSpPr>
        <p:spPr>
          <a:xfrm flipV="1">
            <a:off x="5099566" y="4310298"/>
            <a:ext cx="423770" cy="1660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147" y="3795390"/>
            <a:ext cx="692549" cy="71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94" y="4771051"/>
            <a:ext cx="860035" cy="8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ttangolo 38"/>
          <p:cNvSpPr/>
          <p:nvPr/>
        </p:nvSpPr>
        <p:spPr>
          <a:xfrm>
            <a:off x="4437762" y="605442"/>
            <a:ext cx="2605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 smtClean="0"/>
              <a:t>serverHttpToCoapMqttNoMongo</a:t>
            </a:r>
            <a:endParaRPr lang="en-GB" sz="1400" dirty="0"/>
          </a:p>
        </p:txBody>
      </p:sp>
      <p:sp>
        <p:nvSpPr>
          <p:cNvPr id="93" name="CasellaDiTesto 92"/>
          <p:cNvSpPr txBox="1"/>
          <p:nvPr/>
        </p:nvSpPr>
        <p:spPr>
          <a:xfrm>
            <a:off x="3719703" y="589794"/>
            <a:ext cx="601447" cy="338554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1600" dirty="0" smtClean="0"/>
              <a:t>8080</a:t>
            </a:r>
            <a:endParaRPr lang="it-IT" sz="1600" dirty="0"/>
          </a:p>
        </p:txBody>
      </p:sp>
      <p:sp>
        <p:nvSpPr>
          <p:cNvPr id="94" name="CasellaDiTesto 93"/>
          <p:cNvSpPr txBox="1"/>
          <p:nvPr/>
        </p:nvSpPr>
        <p:spPr>
          <a:xfrm>
            <a:off x="826183" y="3316288"/>
            <a:ext cx="601447" cy="338554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1600" dirty="0" smtClean="0"/>
              <a:t>5683</a:t>
            </a:r>
            <a:endParaRPr lang="it-IT" sz="1600" dirty="0"/>
          </a:p>
        </p:txBody>
      </p:sp>
      <p:cxnSp>
        <p:nvCxnSpPr>
          <p:cNvPr id="98" name="Connettore 4 97"/>
          <p:cNvCxnSpPr>
            <a:stCxn id="149" idx="3"/>
            <a:endCxn id="93" idx="1"/>
          </p:cNvCxnSpPr>
          <p:nvPr/>
        </p:nvCxnSpPr>
        <p:spPr>
          <a:xfrm flipV="1">
            <a:off x="3070307" y="759071"/>
            <a:ext cx="649396" cy="32762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ttore 4 105"/>
          <p:cNvCxnSpPr>
            <a:stCxn id="111" idx="2"/>
            <a:endCxn id="94" idx="0"/>
          </p:cNvCxnSpPr>
          <p:nvPr/>
        </p:nvCxnSpPr>
        <p:spPr>
          <a:xfrm rot="5400000">
            <a:off x="2243508" y="262430"/>
            <a:ext cx="1937257" cy="417045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ttangolo arrotondato 110"/>
          <p:cNvSpPr/>
          <p:nvPr/>
        </p:nvSpPr>
        <p:spPr>
          <a:xfrm>
            <a:off x="4539065" y="928348"/>
            <a:ext cx="1516600" cy="45068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 err="1" smtClean="0">
                <a:solidFill>
                  <a:srgbClr val="C00000"/>
                </a:solidFill>
              </a:rPr>
              <a:t>CoAp</a:t>
            </a:r>
            <a:r>
              <a:rPr lang="it-IT" sz="1600" b="1" dirty="0" smtClean="0">
                <a:solidFill>
                  <a:srgbClr val="C00000"/>
                </a:solidFill>
              </a:rPr>
              <a:t> client</a:t>
            </a:r>
            <a:endParaRPr lang="it-IT" sz="1600" b="1" dirty="0">
              <a:solidFill>
                <a:srgbClr val="C00000"/>
              </a:solidFill>
            </a:endParaRPr>
          </a:p>
        </p:txBody>
      </p:sp>
      <p:sp>
        <p:nvSpPr>
          <p:cNvPr id="120" name="Rettangolo 119"/>
          <p:cNvSpPr/>
          <p:nvPr/>
        </p:nvSpPr>
        <p:spPr>
          <a:xfrm>
            <a:off x="6906328" y="3470176"/>
            <a:ext cx="1340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b="1" dirty="0" err="1">
                <a:solidFill>
                  <a:srgbClr val="C00000"/>
                </a:solidFill>
              </a:rPr>
              <a:t>CoAp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b="1" dirty="0" smtClean="0">
                <a:solidFill>
                  <a:srgbClr val="C00000"/>
                </a:solidFill>
              </a:rPr>
              <a:t>server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123" name="Rettangolo 122"/>
          <p:cNvSpPr/>
          <p:nvPr/>
        </p:nvSpPr>
        <p:spPr>
          <a:xfrm>
            <a:off x="2246016" y="5217252"/>
            <a:ext cx="16898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BlsHexagSystem</a:t>
            </a:r>
            <a:endParaRPr lang="en-GB" dirty="0"/>
          </a:p>
        </p:txBody>
      </p:sp>
      <p:sp>
        <p:nvSpPr>
          <p:cNvPr id="124" name="Rettangolo 123"/>
          <p:cNvSpPr/>
          <p:nvPr/>
        </p:nvSpPr>
        <p:spPr>
          <a:xfrm>
            <a:off x="3070307" y="-17517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pic>
        <p:nvPicPr>
          <p:cNvPr id="125" name="Picture 2" descr="HTTP-to_CoAP Mapping Scenari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525" y="49975"/>
            <a:ext cx="2083503" cy="132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8" name="Connettore 4 127"/>
          <p:cNvCxnSpPr>
            <a:stCxn id="94" idx="3"/>
            <a:endCxn id="56" idx="1"/>
          </p:cNvCxnSpPr>
          <p:nvPr/>
        </p:nvCxnSpPr>
        <p:spPr>
          <a:xfrm>
            <a:off x="1427630" y="3485565"/>
            <a:ext cx="1864804" cy="84133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ttore 2 136"/>
          <p:cNvCxnSpPr>
            <a:stCxn id="123" idx="2"/>
            <a:endCxn id="45" idx="0"/>
          </p:cNvCxnSpPr>
          <p:nvPr/>
        </p:nvCxnSpPr>
        <p:spPr>
          <a:xfrm>
            <a:off x="3090959" y="5586584"/>
            <a:ext cx="0" cy="261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ttangolo 139"/>
          <p:cNvSpPr/>
          <p:nvPr/>
        </p:nvSpPr>
        <p:spPr>
          <a:xfrm>
            <a:off x="4057337" y="5401918"/>
            <a:ext cx="736523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6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141" name="Connettore 4 140"/>
          <p:cNvCxnSpPr>
            <a:stCxn id="56" idx="2"/>
            <a:endCxn id="144" idx="1"/>
          </p:cNvCxnSpPr>
          <p:nvPr/>
        </p:nvCxnSpPr>
        <p:spPr>
          <a:xfrm rot="16200000" flipH="1">
            <a:off x="5255744" y="3591195"/>
            <a:ext cx="628316" cy="2747804"/>
          </a:xfrm>
          <a:prstGeom prst="bentConnector2">
            <a:avLst/>
          </a:prstGeom>
          <a:ln w="28575">
            <a:solidFill>
              <a:srgbClr val="9966FF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asellaDiTesto 141"/>
          <p:cNvSpPr txBox="1"/>
          <p:nvPr/>
        </p:nvSpPr>
        <p:spPr>
          <a:xfrm>
            <a:off x="5052806" y="469580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publish</a:t>
            </a:r>
            <a:endParaRPr lang="en-GB" dirty="0"/>
          </a:p>
        </p:txBody>
      </p:sp>
      <p:grpSp>
        <p:nvGrpSpPr>
          <p:cNvPr id="143" name="Gruppo 142"/>
          <p:cNvGrpSpPr/>
          <p:nvPr/>
        </p:nvGrpSpPr>
        <p:grpSpPr>
          <a:xfrm>
            <a:off x="6943804" y="4892512"/>
            <a:ext cx="1633681" cy="770941"/>
            <a:chOff x="7553129" y="1274765"/>
            <a:chExt cx="1633681" cy="770941"/>
          </a:xfrm>
        </p:grpSpPr>
        <p:sp>
          <p:nvSpPr>
            <p:cNvPr id="144" name="Rettangolo arrotondato 143"/>
            <p:cNvSpPr/>
            <p:nvPr/>
          </p:nvSpPr>
          <p:spPr>
            <a:xfrm>
              <a:off x="7553129" y="1277310"/>
              <a:ext cx="1633681" cy="768396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>
                  <a:solidFill>
                    <a:srgbClr val="C00000"/>
                  </a:solidFill>
                </a:rPr>
                <a:t>MQTT Server</a:t>
              </a:r>
              <a:endParaRPr lang="en-GB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145" name="Rettangolo 144"/>
            <p:cNvSpPr/>
            <p:nvPr/>
          </p:nvSpPr>
          <p:spPr>
            <a:xfrm>
              <a:off x="7723654" y="1274765"/>
              <a:ext cx="1206501" cy="257969"/>
            </a:xfrm>
            <a:prstGeom prst="rect">
              <a:avLst/>
            </a:prstGeom>
            <a:solidFill>
              <a:srgbClr val="1EE8D5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u</a:t>
              </a:r>
              <a:r>
                <a:rPr lang="en-GB" sz="1400" dirty="0" err="1" smtClean="0"/>
                <a:t>nibo</a:t>
              </a:r>
              <a:r>
                <a:rPr lang="en-GB" sz="1400" dirty="0" smtClean="0"/>
                <a:t>/bls18</a:t>
              </a:r>
              <a:endParaRPr lang="en-GB" sz="1400" dirty="0"/>
            </a:p>
          </p:txBody>
        </p:sp>
      </p:grpSp>
      <p:sp>
        <p:nvSpPr>
          <p:cNvPr id="148" name="Rettangolo 147"/>
          <p:cNvSpPr/>
          <p:nvPr/>
        </p:nvSpPr>
        <p:spPr>
          <a:xfrm>
            <a:off x="3811327" y="924184"/>
            <a:ext cx="614272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66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endParaRPr lang="it-IT" sz="66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4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20" y="40540"/>
            <a:ext cx="2804487" cy="2092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4" name="Connettore 4 153"/>
          <p:cNvCxnSpPr>
            <a:stCxn id="111" idx="3"/>
            <a:endCxn id="144" idx="3"/>
          </p:cNvCxnSpPr>
          <p:nvPr/>
        </p:nvCxnSpPr>
        <p:spPr>
          <a:xfrm>
            <a:off x="6055665" y="1153690"/>
            <a:ext cx="2521820" cy="4125565"/>
          </a:xfrm>
          <a:prstGeom prst="bentConnector3">
            <a:avLst>
              <a:gd name="adj1" fmla="val 10906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asellaDiTesto 156"/>
          <p:cNvSpPr txBox="1"/>
          <p:nvPr/>
        </p:nvSpPr>
        <p:spPr>
          <a:xfrm>
            <a:off x="8119188" y="2847140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subscribe</a:t>
            </a:r>
            <a:endParaRPr lang="en-GB" dirty="0"/>
          </a:p>
        </p:txBody>
      </p:sp>
      <p:sp>
        <p:nvSpPr>
          <p:cNvPr id="161" name="Rettangolo 160"/>
          <p:cNvSpPr/>
          <p:nvPr/>
        </p:nvSpPr>
        <p:spPr>
          <a:xfrm>
            <a:off x="6356998" y="6223084"/>
            <a:ext cx="239661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CoapLedObserverClient</a:t>
            </a:r>
            <a:endParaRPr lang="en-GB" dirty="0"/>
          </a:p>
        </p:txBody>
      </p:sp>
      <p:sp>
        <p:nvSpPr>
          <p:cNvPr id="162" name="Rettangolo 161"/>
          <p:cNvSpPr/>
          <p:nvPr/>
        </p:nvSpPr>
        <p:spPr>
          <a:xfrm>
            <a:off x="5762615" y="5478787"/>
            <a:ext cx="614272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66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it-IT" sz="66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164" name="Connettore 1 163"/>
          <p:cNvCxnSpPr/>
          <p:nvPr/>
        </p:nvCxnSpPr>
        <p:spPr>
          <a:xfrm>
            <a:off x="0" y="2132856"/>
            <a:ext cx="919396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43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51" grpId="0" animBg="1"/>
      <p:bldP spid="55" grpId="0" animBg="1"/>
      <p:bldP spid="6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MODEL DRIVEN SOFTWARE</a:t>
            </a:r>
            <a:endParaRPr lang="en-GB" dirty="0"/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 smtClean="0"/>
              <a:t>Towards</a:t>
            </a:r>
            <a:r>
              <a:rPr lang="it-IT" dirty="0" smtClean="0"/>
              <a:t> software </a:t>
            </a:r>
            <a:r>
              <a:rPr lang="it-IT" dirty="0" err="1" smtClean="0"/>
              <a:t>factories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12316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o 33"/>
          <p:cNvGrpSpPr/>
          <p:nvPr/>
        </p:nvGrpSpPr>
        <p:grpSpPr>
          <a:xfrm>
            <a:off x="84265" y="918674"/>
            <a:ext cx="3888432" cy="3168352"/>
            <a:chOff x="84265" y="918674"/>
            <a:chExt cx="3888432" cy="3168352"/>
          </a:xfrm>
        </p:grpSpPr>
        <p:sp>
          <p:nvSpPr>
            <p:cNvPr id="5" name="Rettangolo 4"/>
            <p:cNvSpPr/>
            <p:nvPr/>
          </p:nvSpPr>
          <p:spPr>
            <a:xfrm>
              <a:off x="84265" y="918674"/>
              <a:ext cx="3888432" cy="316835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uppo 2"/>
            <p:cNvGrpSpPr/>
            <p:nvPr/>
          </p:nvGrpSpPr>
          <p:grpSpPr>
            <a:xfrm>
              <a:off x="179512" y="1149629"/>
              <a:ext cx="3533606" cy="2637243"/>
              <a:chOff x="1133537" y="1907881"/>
              <a:chExt cx="5076049" cy="3834324"/>
            </a:xfrm>
          </p:grpSpPr>
          <p:sp>
            <p:nvSpPr>
              <p:cNvPr id="4" name="Ovale 3"/>
              <p:cNvSpPr/>
              <p:nvPr/>
            </p:nvSpPr>
            <p:spPr>
              <a:xfrm>
                <a:off x="2195736" y="2204864"/>
                <a:ext cx="3456384" cy="324036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 sz="1400" dirty="0"/>
              </a:p>
            </p:txBody>
          </p:sp>
          <p:cxnSp>
            <p:nvCxnSpPr>
              <p:cNvPr id="6" name="Connettore 2 5"/>
              <p:cNvCxnSpPr>
                <a:stCxn id="4" idx="7"/>
              </p:cNvCxnSpPr>
              <p:nvPr/>
            </p:nvCxnSpPr>
            <p:spPr>
              <a:xfrm>
                <a:off x="5145944" y="2679404"/>
                <a:ext cx="146136" cy="173532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nettore 2 7"/>
              <p:cNvCxnSpPr/>
              <p:nvPr/>
            </p:nvCxnSpPr>
            <p:spPr>
              <a:xfrm flipH="1" flipV="1">
                <a:off x="2339752" y="4437112"/>
                <a:ext cx="72008" cy="216024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Rettangolo 8"/>
              <p:cNvSpPr/>
              <p:nvPr/>
            </p:nvSpPr>
            <p:spPr>
              <a:xfrm>
                <a:off x="4625410" y="3019291"/>
                <a:ext cx="1584176" cy="59396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smtClean="0"/>
                  <a:t>Design</a:t>
                </a:r>
                <a:endParaRPr lang="it-IT" sz="1400" dirty="0"/>
              </a:p>
            </p:txBody>
          </p:sp>
          <p:sp>
            <p:nvSpPr>
              <p:cNvPr id="10" name="Rettangolo 9"/>
              <p:cNvSpPr/>
              <p:nvPr/>
            </p:nvSpPr>
            <p:spPr>
              <a:xfrm>
                <a:off x="3154699" y="1907881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smtClean="0"/>
                  <a:t>Technology</a:t>
                </a:r>
                <a:endParaRPr lang="it-IT" sz="1400" dirty="0"/>
              </a:p>
            </p:txBody>
          </p:sp>
          <p:sp>
            <p:nvSpPr>
              <p:cNvPr id="11" name="Rettangolo 10"/>
              <p:cNvSpPr/>
              <p:nvPr/>
            </p:nvSpPr>
            <p:spPr>
              <a:xfrm>
                <a:off x="4612156" y="4248142"/>
                <a:ext cx="1584176" cy="59396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 smtClean="0"/>
                  <a:t>Coding</a:t>
                </a:r>
                <a:endParaRPr lang="it-IT" sz="1400" dirty="0"/>
              </a:p>
            </p:txBody>
          </p:sp>
          <p:sp>
            <p:nvSpPr>
              <p:cNvPr id="12" name="Rettangolo 11"/>
              <p:cNvSpPr/>
              <p:nvPr/>
            </p:nvSpPr>
            <p:spPr>
              <a:xfrm>
                <a:off x="3195642" y="5148242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 smtClean="0"/>
                  <a:t>Testing</a:t>
                </a:r>
                <a:endParaRPr lang="it-IT" sz="1400" dirty="0"/>
              </a:p>
            </p:txBody>
          </p:sp>
          <p:sp>
            <p:nvSpPr>
              <p:cNvPr id="13" name="Rettangolo 12"/>
              <p:cNvSpPr/>
              <p:nvPr/>
            </p:nvSpPr>
            <p:spPr>
              <a:xfrm>
                <a:off x="1403648" y="4842105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smtClean="0"/>
                  <a:t>Deployment</a:t>
                </a:r>
                <a:endParaRPr lang="it-IT" sz="1400" dirty="0"/>
              </a:p>
            </p:txBody>
          </p:sp>
          <p:cxnSp>
            <p:nvCxnSpPr>
              <p:cNvPr id="15" name="Connettore 2 14"/>
              <p:cNvCxnSpPr>
                <a:stCxn id="4" idx="1"/>
                <a:endCxn id="4" idx="1"/>
              </p:cNvCxnSpPr>
              <p:nvPr/>
            </p:nvCxnSpPr>
            <p:spPr>
              <a:xfrm>
                <a:off x="2701912" y="2679404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ttore 2 16"/>
              <p:cNvCxnSpPr>
                <a:endCxn id="4" idx="1"/>
              </p:cNvCxnSpPr>
              <p:nvPr/>
            </p:nvCxnSpPr>
            <p:spPr>
              <a:xfrm flipV="1">
                <a:off x="2555776" y="2679404"/>
                <a:ext cx="146136" cy="173532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ttangolo 13"/>
              <p:cNvSpPr/>
              <p:nvPr/>
            </p:nvSpPr>
            <p:spPr>
              <a:xfrm>
                <a:off x="1133537" y="3317974"/>
                <a:ext cx="1820239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 smtClean="0"/>
                  <a:t>Maintenance</a:t>
                </a:r>
                <a:endParaRPr lang="it-IT" sz="1400" dirty="0"/>
              </a:p>
            </p:txBody>
          </p:sp>
          <p:sp>
            <p:nvSpPr>
              <p:cNvPr id="2" name="Rettangolo 1"/>
              <p:cNvSpPr/>
              <p:nvPr/>
            </p:nvSpPr>
            <p:spPr>
              <a:xfrm>
                <a:off x="2161689" y="2204863"/>
                <a:ext cx="962070" cy="102621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 sz="1400"/>
              </a:p>
            </p:txBody>
          </p:sp>
          <p:cxnSp>
            <p:nvCxnSpPr>
              <p:cNvPr id="20" name="Connettore 2 19"/>
              <p:cNvCxnSpPr>
                <a:stCxn id="14" idx="3"/>
                <a:endCxn id="11" idx="1"/>
              </p:cNvCxnSpPr>
              <p:nvPr/>
            </p:nvCxnSpPr>
            <p:spPr>
              <a:xfrm>
                <a:off x="2953776" y="3614956"/>
                <a:ext cx="1658380" cy="93016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uppo 35"/>
          <p:cNvGrpSpPr/>
          <p:nvPr/>
        </p:nvGrpSpPr>
        <p:grpSpPr>
          <a:xfrm>
            <a:off x="4150533" y="918674"/>
            <a:ext cx="3888432" cy="3168352"/>
            <a:chOff x="4150533" y="918674"/>
            <a:chExt cx="3888432" cy="3168352"/>
          </a:xfrm>
        </p:grpSpPr>
        <p:sp>
          <p:nvSpPr>
            <p:cNvPr id="30" name="Rettangolo 29"/>
            <p:cNvSpPr/>
            <p:nvPr/>
          </p:nvSpPr>
          <p:spPr>
            <a:xfrm>
              <a:off x="4150533" y="918674"/>
              <a:ext cx="3888432" cy="316835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uppo 15"/>
            <p:cNvGrpSpPr/>
            <p:nvPr/>
          </p:nvGrpSpPr>
          <p:grpSpPr>
            <a:xfrm>
              <a:off x="4365242" y="1230938"/>
              <a:ext cx="3603846" cy="2351671"/>
              <a:chOff x="1200980" y="2085441"/>
              <a:chExt cx="5251612" cy="3656764"/>
            </a:xfrm>
          </p:grpSpPr>
          <p:sp>
            <p:nvSpPr>
              <p:cNvPr id="18" name="Ovale 17"/>
              <p:cNvSpPr/>
              <p:nvPr/>
            </p:nvSpPr>
            <p:spPr>
              <a:xfrm>
                <a:off x="2195736" y="2204864"/>
                <a:ext cx="3456384" cy="324036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 sz="1400"/>
              </a:p>
            </p:txBody>
          </p:sp>
          <p:cxnSp>
            <p:nvCxnSpPr>
              <p:cNvPr id="19" name="Connettore 2 18"/>
              <p:cNvCxnSpPr>
                <a:stCxn id="18" idx="7"/>
              </p:cNvCxnSpPr>
              <p:nvPr/>
            </p:nvCxnSpPr>
            <p:spPr>
              <a:xfrm>
                <a:off x="5145944" y="2679404"/>
                <a:ext cx="146136" cy="173532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ttore 2 20"/>
              <p:cNvCxnSpPr/>
              <p:nvPr/>
            </p:nvCxnSpPr>
            <p:spPr>
              <a:xfrm flipH="1" flipV="1">
                <a:off x="2339752" y="4437112"/>
                <a:ext cx="72008" cy="216024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ttangolo 21"/>
              <p:cNvSpPr/>
              <p:nvPr/>
            </p:nvSpPr>
            <p:spPr>
              <a:xfrm>
                <a:off x="3131840" y="2085441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smtClean="0"/>
                  <a:t>Design</a:t>
                </a:r>
                <a:endParaRPr lang="it-IT" sz="1400" dirty="0"/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4868416" y="3429000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smtClean="0"/>
                  <a:t>Technology</a:t>
                </a:r>
                <a:endParaRPr lang="it-IT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3131840" y="5148242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 smtClean="0"/>
                  <a:t>Coding</a:t>
                </a:r>
                <a:endParaRPr lang="it-IT" sz="1400" dirty="0"/>
              </a:p>
            </p:txBody>
          </p:sp>
          <p:sp>
            <p:nvSpPr>
              <p:cNvPr id="25" name="Rettangolo 24"/>
              <p:cNvSpPr/>
              <p:nvPr/>
            </p:nvSpPr>
            <p:spPr>
              <a:xfrm>
                <a:off x="1403648" y="4758521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 smtClean="0"/>
                  <a:t>Testing</a:t>
                </a:r>
                <a:endParaRPr lang="it-IT" sz="1400" dirty="0"/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1403648" y="3825044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smtClean="0"/>
                  <a:t>Deployment</a:t>
                </a:r>
                <a:endParaRPr lang="it-IT" sz="1400" dirty="0"/>
              </a:p>
            </p:txBody>
          </p:sp>
          <p:cxnSp>
            <p:nvCxnSpPr>
              <p:cNvPr id="27" name="Connettore 2 26"/>
              <p:cNvCxnSpPr>
                <a:stCxn id="18" idx="1"/>
                <a:endCxn id="18" idx="1"/>
              </p:cNvCxnSpPr>
              <p:nvPr/>
            </p:nvCxnSpPr>
            <p:spPr>
              <a:xfrm>
                <a:off x="2701912" y="2679404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2 27"/>
              <p:cNvCxnSpPr>
                <a:endCxn id="18" idx="1"/>
              </p:cNvCxnSpPr>
              <p:nvPr/>
            </p:nvCxnSpPr>
            <p:spPr>
              <a:xfrm flipV="1">
                <a:off x="2555776" y="2679404"/>
                <a:ext cx="146136" cy="173532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ttangolo 28"/>
              <p:cNvSpPr/>
              <p:nvPr/>
            </p:nvSpPr>
            <p:spPr>
              <a:xfrm>
                <a:off x="1200980" y="2961795"/>
                <a:ext cx="1786844" cy="59396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 smtClean="0"/>
                  <a:t>Maintenance</a:t>
                </a:r>
                <a:endParaRPr lang="it-IT" sz="1400" dirty="0"/>
              </a:p>
            </p:txBody>
          </p:sp>
        </p:grpSp>
      </p:grpSp>
      <p:sp>
        <p:nvSpPr>
          <p:cNvPr id="31" name="Rettangolo 30"/>
          <p:cNvSpPr/>
          <p:nvPr/>
        </p:nvSpPr>
        <p:spPr>
          <a:xfrm>
            <a:off x="485861" y="332925"/>
            <a:ext cx="269311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t-IT" sz="2400" dirty="0" err="1" smtClean="0"/>
              <a:t>Tecnhology-based</a:t>
            </a:r>
            <a:endParaRPr lang="en-US" sz="2400" dirty="0"/>
          </a:p>
        </p:txBody>
      </p:sp>
      <p:sp>
        <p:nvSpPr>
          <p:cNvPr id="32" name="Rettangolo 31"/>
          <p:cNvSpPr/>
          <p:nvPr/>
        </p:nvSpPr>
        <p:spPr>
          <a:xfrm>
            <a:off x="4365242" y="332924"/>
            <a:ext cx="269311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t-IT" sz="2400" dirty="0" smtClean="0"/>
              <a:t>Model-</a:t>
            </a:r>
            <a:r>
              <a:rPr lang="it-IT" sz="2400" dirty="0" err="1" smtClean="0"/>
              <a:t>based</a:t>
            </a:r>
            <a:endParaRPr lang="en-US" sz="2400" dirty="0"/>
          </a:p>
        </p:txBody>
      </p:sp>
      <p:grpSp>
        <p:nvGrpSpPr>
          <p:cNvPr id="37" name="Gruppo 36"/>
          <p:cNvGrpSpPr/>
          <p:nvPr/>
        </p:nvGrpSpPr>
        <p:grpSpPr>
          <a:xfrm>
            <a:off x="356804" y="4437112"/>
            <a:ext cx="8535676" cy="2371300"/>
            <a:chOff x="356804" y="4437112"/>
            <a:chExt cx="8535676" cy="2371300"/>
          </a:xfrm>
        </p:grpSpPr>
        <p:pic>
          <p:nvPicPr>
            <p:cNvPr id="12290" name="Picture 2" descr="Model-Driven Software Development: Technology, Engineering, Management (Wiley Software Patterns Series) di [Stahl, Thomas, Markus Voelter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804" y="4437112"/>
              <a:ext cx="1787491" cy="2223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asellaDiTesto 6"/>
            <p:cNvSpPr txBox="1"/>
            <p:nvPr/>
          </p:nvSpPr>
          <p:spPr>
            <a:xfrm>
              <a:off x="1290048" y="6439080"/>
              <a:ext cx="652743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dirty="0" smtClean="0"/>
                <a:t>2006</a:t>
              </a:r>
              <a:endParaRPr lang="en-US" dirty="0"/>
            </a:p>
          </p:txBody>
        </p:sp>
        <p:sp>
          <p:nvSpPr>
            <p:cNvPr id="33" name="CasellaDiTesto 32"/>
            <p:cNvSpPr txBox="1"/>
            <p:nvPr/>
          </p:nvSpPr>
          <p:spPr>
            <a:xfrm>
              <a:off x="2483768" y="4437112"/>
              <a:ext cx="6408712" cy="203132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C00000"/>
                  </a:solidFill>
                </a:rPr>
                <a:t>Model-Driven Software Development </a:t>
              </a:r>
              <a:r>
                <a:rPr lang="en-US" dirty="0"/>
                <a:t>(MDSD) puts </a:t>
              </a:r>
              <a:r>
                <a:rPr lang="en-US" b="1" dirty="0" smtClean="0">
                  <a:solidFill>
                    <a:srgbClr val="0070C0"/>
                  </a:solidFill>
                </a:rPr>
                <a:t>analysis </a:t>
              </a:r>
              <a:r>
                <a:rPr lang="en-US" b="1" dirty="0">
                  <a:solidFill>
                    <a:srgbClr val="0070C0"/>
                  </a:solidFill>
                </a:rPr>
                <a:t>and design models </a:t>
              </a:r>
              <a:r>
                <a:rPr lang="en-US" dirty="0"/>
                <a:t>on par with code. </a:t>
              </a:r>
              <a:endParaRPr lang="en-US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Models </a:t>
              </a:r>
              <a:r>
                <a:rPr lang="en-US" dirty="0">
                  <a:solidFill>
                    <a:srgbClr val="C00000"/>
                  </a:solidFill>
                </a:rPr>
                <a:t>do not constitute documentation</a:t>
              </a:r>
              <a:r>
                <a:rPr lang="en-US" dirty="0"/>
                <a:t>, but are considered equal to code, as their implementation is automated</a:t>
              </a:r>
              <a:r>
                <a:rPr lang="en-US" dirty="0" smtClean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The goal of the book is to convince you, the reader, that </a:t>
              </a:r>
              <a:r>
                <a:rPr lang="en-US" dirty="0">
                  <a:solidFill>
                    <a:srgbClr val="C00000"/>
                  </a:solidFill>
                </a:rPr>
                <a:t>MDSD is a practicable method today</a:t>
              </a:r>
              <a:r>
                <a:rPr lang="en-US" dirty="0"/>
                <a:t>, and that it is superior to conventional development methods in many cases. </a:t>
              </a:r>
            </a:p>
          </p:txBody>
        </p:sp>
      </p:grpSp>
      <p:sp>
        <p:nvSpPr>
          <p:cNvPr id="35" name="Rettangolo 34"/>
          <p:cNvSpPr/>
          <p:nvPr/>
        </p:nvSpPr>
        <p:spPr>
          <a:xfrm>
            <a:off x="7235236" y="-128740"/>
            <a:ext cx="19896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MDSD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8" name="Segnaposto piè di pagina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9" name="Segnaposto numero diapositiva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844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tangolo 34"/>
          <p:cNvSpPr/>
          <p:nvPr/>
        </p:nvSpPr>
        <p:spPr>
          <a:xfrm>
            <a:off x="7235236" y="-128740"/>
            <a:ext cx="19896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MDSD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8" name="Rettangolo 37"/>
          <p:cNvSpPr/>
          <p:nvPr/>
        </p:nvSpPr>
        <p:spPr>
          <a:xfrm>
            <a:off x="356804" y="2112423"/>
            <a:ext cx="2160240" cy="6211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Model of the</a:t>
            </a:r>
          </a:p>
          <a:p>
            <a:pPr algn="ctr"/>
            <a:r>
              <a:rPr lang="it-IT" dirty="0" smtClean="0"/>
              <a:t>software </a:t>
            </a:r>
            <a:r>
              <a:rPr lang="it-IT" dirty="0" err="1" smtClean="0"/>
              <a:t>system</a:t>
            </a:r>
            <a:endParaRPr lang="it-IT" dirty="0" smtClean="0"/>
          </a:p>
        </p:txBody>
      </p:sp>
      <p:sp>
        <p:nvSpPr>
          <p:cNvPr id="3" name="Rettangolo arrotondato 2"/>
          <p:cNvSpPr/>
          <p:nvPr/>
        </p:nvSpPr>
        <p:spPr>
          <a:xfrm>
            <a:off x="3203848" y="1537853"/>
            <a:ext cx="1584176" cy="177031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Software</a:t>
            </a:r>
          </a:p>
          <a:p>
            <a:pPr algn="ctr"/>
            <a:r>
              <a:rPr lang="it-IT" dirty="0" err="1" smtClean="0"/>
              <a:t>Factory</a:t>
            </a:r>
            <a:endParaRPr lang="en-US" dirty="0"/>
          </a:p>
        </p:txBody>
      </p:sp>
      <p:cxnSp>
        <p:nvCxnSpPr>
          <p:cNvPr id="6" name="Connettore 2 5"/>
          <p:cNvCxnSpPr>
            <a:stCxn id="38" idx="3"/>
            <a:endCxn id="3" idx="1"/>
          </p:cNvCxnSpPr>
          <p:nvPr/>
        </p:nvCxnSpPr>
        <p:spPr>
          <a:xfrm>
            <a:off x="2517044" y="2423011"/>
            <a:ext cx="6868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ttangolo 41"/>
          <p:cNvSpPr/>
          <p:nvPr/>
        </p:nvSpPr>
        <p:spPr>
          <a:xfrm>
            <a:off x="3203848" y="916678"/>
            <a:ext cx="1584176" cy="6211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Metamodel</a:t>
            </a:r>
            <a:endParaRPr lang="en-US" dirty="0"/>
          </a:p>
        </p:txBody>
      </p:sp>
      <p:cxnSp>
        <p:nvCxnSpPr>
          <p:cNvPr id="15" name="Connettore 4 14"/>
          <p:cNvCxnSpPr>
            <a:stCxn id="38" idx="0"/>
            <a:endCxn id="42" idx="1"/>
          </p:cNvCxnSpPr>
          <p:nvPr/>
        </p:nvCxnSpPr>
        <p:spPr>
          <a:xfrm rot="5400000" flipH="1" flipV="1">
            <a:off x="1877808" y="786383"/>
            <a:ext cx="885157" cy="176692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/>
          <p:cNvSpPr txBox="1"/>
          <p:nvPr/>
        </p:nvSpPr>
        <p:spPr>
          <a:xfrm>
            <a:off x="1436924" y="916678"/>
            <a:ext cx="1158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instanceof</a:t>
            </a:r>
            <a:endParaRPr lang="en-US" dirty="0"/>
          </a:p>
        </p:txBody>
      </p:sp>
      <p:sp>
        <p:nvSpPr>
          <p:cNvPr id="46" name="CasellaDiTesto 45"/>
          <p:cNvSpPr txBox="1"/>
          <p:nvPr/>
        </p:nvSpPr>
        <p:spPr>
          <a:xfrm>
            <a:off x="6126566" y="2233328"/>
            <a:ext cx="218630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Code: </a:t>
            </a:r>
            <a:r>
              <a:rPr lang="it-IT" dirty="0" err="1" smtClean="0"/>
              <a:t>Schematic</a:t>
            </a:r>
            <a:r>
              <a:rPr lang="it-IT" dirty="0" smtClean="0"/>
              <a:t> part</a:t>
            </a:r>
            <a:endParaRPr lang="en-US" dirty="0"/>
          </a:p>
        </p:txBody>
      </p:sp>
      <p:sp>
        <p:nvSpPr>
          <p:cNvPr id="48" name="CasellaDiTesto 47"/>
          <p:cNvSpPr txBox="1"/>
          <p:nvPr/>
        </p:nvSpPr>
        <p:spPr>
          <a:xfrm>
            <a:off x="5937861" y="3123502"/>
            <a:ext cx="259474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Code: Application </a:t>
            </a:r>
            <a:r>
              <a:rPr lang="it-IT" dirty="0" err="1" smtClean="0"/>
              <a:t>specific</a:t>
            </a:r>
            <a:endParaRPr lang="en-US" dirty="0"/>
          </a:p>
        </p:txBody>
      </p:sp>
      <p:sp>
        <p:nvSpPr>
          <p:cNvPr id="49" name="CasellaDiTesto 48"/>
          <p:cNvSpPr txBox="1"/>
          <p:nvPr/>
        </p:nvSpPr>
        <p:spPr>
          <a:xfrm>
            <a:off x="6358713" y="1183100"/>
            <a:ext cx="1722010" cy="646331"/>
          </a:xfrm>
          <a:prstGeom prst="rect">
            <a:avLst/>
          </a:prstGeom>
          <a:solidFill>
            <a:srgbClr val="0088B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algn="ctr"/>
          </a:lstStyle>
          <a:p>
            <a:r>
              <a:rPr lang="it-IT" dirty="0"/>
              <a:t>Code: Libraries /</a:t>
            </a:r>
          </a:p>
          <a:p>
            <a:r>
              <a:rPr lang="it-IT" dirty="0"/>
              <a:t> </a:t>
            </a:r>
            <a:r>
              <a:rPr lang="it-IT" dirty="0" err="1"/>
              <a:t>Infrastructure</a:t>
            </a:r>
            <a:endParaRPr lang="en-US" dirty="0"/>
          </a:p>
        </p:txBody>
      </p:sp>
      <p:cxnSp>
        <p:nvCxnSpPr>
          <p:cNvPr id="54" name="Connettore 2 53"/>
          <p:cNvCxnSpPr>
            <a:stCxn id="3" idx="3"/>
            <a:endCxn id="46" idx="1"/>
          </p:cNvCxnSpPr>
          <p:nvPr/>
        </p:nvCxnSpPr>
        <p:spPr>
          <a:xfrm flipV="1">
            <a:off x="4788024" y="2417994"/>
            <a:ext cx="1338542" cy="50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>
            <a:stCxn id="46" idx="0"/>
            <a:endCxn id="49" idx="2"/>
          </p:cNvCxnSpPr>
          <p:nvPr/>
        </p:nvCxnSpPr>
        <p:spPr>
          <a:xfrm flipV="1">
            <a:off x="7219718" y="1829431"/>
            <a:ext cx="0" cy="4038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/>
          <p:cNvCxnSpPr>
            <a:stCxn id="48" idx="0"/>
            <a:endCxn id="46" idx="2"/>
          </p:cNvCxnSpPr>
          <p:nvPr/>
        </p:nvCxnSpPr>
        <p:spPr>
          <a:xfrm flipH="1" flipV="1">
            <a:off x="7219718" y="2602660"/>
            <a:ext cx="15518" cy="5208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sellaDiTesto 61"/>
          <p:cNvSpPr txBox="1"/>
          <p:nvPr/>
        </p:nvSpPr>
        <p:spPr>
          <a:xfrm>
            <a:off x="7489462" y="266858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uses</a:t>
            </a:r>
            <a:endParaRPr lang="en-US" dirty="0"/>
          </a:p>
        </p:txBody>
      </p:sp>
      <p:sp>
        <p:nvSpPr>
          <p:cNvPr id="64" name="CasellaDiTesto 63"/>
          <p:cNvSpPr txBox="1"/>
          <p:nvPr/>
        </p:nvSpPr>
        <p:spPr>
          <a:xfrm>
            <a:off x="7454641" y="184671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uses</a:t>
            </a:r>
            <a:endParaRPr lang="en-US" dirty="0"/>
          </a:p>
        </p:txBody>
      </p:sp>
      <p:sp>
        <p:nvSpPr>
          <p:cNvPr id="73" name="CasellaDiTesto 72"/>
          <p:cNvSpPr txBox="1"/>
          <p:nvPr/>
        </p:nvSpPr>
        <p:spPr>
          <a:xfrm>
            <a:off x="4903329" y="2031379"/>
            <a:ext cx="110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generates</a:t>
            </a:r>
            <a:endParaRPr lang="en-US" dirty="0"/>
          </a:p>
        </p:txBody>
      </p:sp>
      <p:sp>
        <p:nvSpPr>
          <p:cNvPr id="74" name="Segnaposto piè di pagina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75" name="Segnaposto numero diapositiva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508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" grpId="0" animBg="1"/>
      <p:bldP spid="42" grpId="0" animBg="1"/>
      <p:bldP spid="43" grpId="0"/>
      <p:bldP spid="46" grpId="0" animBg="1"/>
      <p:bldP spid="48" grpId="0" animBg="1"/>
      <p:bldP spid="49" grpId="0" animBg="1"/>
      <p:bldP spid="62" grpId="0"/>
      <p:bldP spid="64" grpId="0"/>
      <p:bldP spid="7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77</a:t>
            </a:fld>
            <a:endParaRPr lang="it-IT"/>
          </a:p>
        </p:txBody>
      </p:sp>
      <p:pic>
        <p:nvPicPr>
          <p:cNvPr id="13314" name="Picture 2" descr="C:\Didattica2018Work\iss2018\it.unibo.issMaterial\issdocs\NatMolBook\content\images\uml211\metaHierExamp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34" y="52930"/>
            <a:ext cx="8504062" cy="668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7031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6308346" y="50683"/>
            <a:ext cx="24890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QActors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342339" y="2991779"/>
            <a:ext cx="2160240" cy="6211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Model of the</a:t>
            </a:r>
          </a:p>
          <a:p>
            <a:pPr algn="ctr"/>
            <a:r>
              <a:rPr lang="it-IT" dirty="0" smtClean="0"/>
              <a:t>software </a:t>
            </a:r>
            <a:r>
              <a:rPr lang="it-IT" dirty="0" err="1" smtClean="0"/>
              <a:t>system</a:t>
            </a:r>
            <a:endParaRPr lang="it-IT" dirty="0" smtClean="0"/>
          </a:p>
        </p:txBody>
      </p:sp>
      <p:sp>
        <p:nvSpPr>
          <p:cNvPr id="5" name="Rettangolo arrotondato 4"/>
          <p:cNvSpPr/>
          <p:nvPr/>
        </p:nvSpPr>
        <p:spPr>
          <a:xfrm>
            <a:off x="2932934" y="2549201"/>
            <a:ext cx="1999106" cy="145586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SoftwareFactory</a:t>
            </a:r>
            <a:endParaRPr lang="it-IT" dirty="0" smtClean="0"/>
          </a:p>
          <a:p>
            <a:pPr algn="ctr"/>
            <a:r>
              <a:rPr lang="it-IT" dirty="0" smtClean="0"/>
              <a:t>(</a:t>
            </a:r>
            <a:r>
              <a:rPr lang="it-IT" dirty="0" err="1" smtClean="0"/>
              <a:t>Eclipse</a:t>
            </a:r>
            <a:r>
              <a:rPr lang="it-IT" dirty="0" smtClean="0"/>
              <a:t> </a:t>
            </a:r>
            <a:r>
              <a:rPr lang="it-IT" dirty="0" err="1" smtClean="0"/>
              <a:t>Pluigins</a:t>
            </a:r>
            <a:r>
              <a:rPr lang="it-IT" dirty="0" smtClean="0"/>
              <a:t>)</a:t>
            </a:r>
            <a:endParaRPr lang="en-US" dirty="0"/>
          </a:p>
        </p:txBody>
      </p:sp>
      <p:cxnSp>
        <p:nvCxnSpPr>
          <p:cNvPr id="6" name="Connettore 2 5"/>
          <p:cNvCxnSpPr>
            <a:stCxn id="4" idx="3"/>
            <a:endCxn id="5" idx="1"/>
          </p:cNvCxnSpPr>
          <p:nvPr/>
        </p:nvCxnSpPr>
        <p:spPr>
          <a:xfrm flipV="1">
            <a:off x="2502579" y="3277133"/>
            <a:ext cx="430355" cy="25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2932934" y="1796034"/>
            <a:ext cx="2541479" cy="6211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q</a:t>
            </a:r>
            <a:r>
              <a:rPr lang="it-IT" dirty="0" err="1" smtClean="0"/>
              <a:t>a</a:t>
            </a:r>
            <a:r>
              <a:rPr lang="it-IT" dirty="0" smtClean="0"/>
              <a:t> </a:t>
            </a:r>
            <a:r>
              <a:rPr lang="it-IT" dirty="0" err="1" smtClean="0"/>
              <a:t>metamodel</a:t>
            </a:r>
            <a:endParaRPr lang="it-IT" dirty="0" smtClean="0"/>
          </a:p>
          <a:p>
            <a:pPr algn="ctr"/>
            <a:r>
              <a:rPr lang="it-IT" i="1" dirty="0" err="1" smtClean="0"/>
              <a:t>it.unibo.xtext.qactor</a:t>
            </a:r>
            <a:endParaRPr lang="en-US" i="1" dirty="0"/>
          </a:p>
        </p:txBody>
      </p:sp>
      <p:cxnSp>
        <p:nvCxnSpPr>
          <p:cNvPr id="8" name="Connettore 4 7"/>
          <p:cNvCxnSpPr>
            <a:stCxn id="4" idx="0"/>
            <a:endCxn id="7" idx="1"/>
          </p:cNvCxnSpPr>
          <p:nvPr/>
        </p:nvCxnSpPr>
        <p:spPr>
          <a:xfrm rot="5400000" flipH="1" flipV="1">
            <a:off x="1735118" y="1793964"/>
            <a:ext cx="885157" cy="151047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1422459" y="1796034"/>
            <a:ext cx="1158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instanceof</a:t>
            </a:r>
            <a:endParaRPr lang="en-US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5995278" y="2417209"/>
            <a:ext cx="2779928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Schematic</a:t>
            </a:r>
            <a:r>
              <a:rPr lang="it-IT" dirty="0" smtClean="0"/>
              <a:t> part code in </a:t>
            </a:r>
            <a:r>
              <a:rPr lang="it-IT" dirty="0" err="1" smtClean="0"/>
              <a:t>dirs</a:t>
            </a:r>
            <a:r>
              <a:rPr lang="it-IT" dirty="0" smtClean="0"/>
              <a:t>:</a:t>
            </a:r>
          </a:p>
          <a:p>
            <a:r>
              <a:rPr lang="it-IT" b="1" dirty="0" err="1" smtClean="0">
                <a:solidFill>
                  <a:srgbClr val="C00000"/>
                </a:solidFill>
              </a:rPr>
              <a:t>src-gen</a:t>
            </a:r>
            <a:r>
              <a:rPr lang="it-IT" b="1" dirty="0" smtClean="0">
                <a:solidFill>
                  <a:srgbClr val="C00000"/>
                </a:solidFill>
              </a:rPr>
              <a:t>  </a:t>
            </a:r>
          </a:p>
          <a:p>
            <a:r>
              <a:rPr lang="it-IT" b="1" dirty="0" err="1">
                <a:solidFill>
                  <a:srgbClr val="C00000"/>
                </a:solidFill>
              </a:rPr>
              <a:t>s</a:t>
            </a:r>
            <a:r>
              <a:rPr lang="it-IT" b="1" dirty="0" err="1" smtClean="0">
                <a:solidFill>
                  <a:srgbClr val="C00000"/>
                </a:solidFill>
              </a:rPr>
              <a:t>rcMore</a:t>
            </a:r>
            <a:r>
              <a:rPr lang="it-IT" b="1" dirty="0" smtClean="0">
                <a:solidFill>
                  <a:srgbClr val="C00000"/>
                </a:solidFill>
              </a:rPr>
              <a:t> </a:t>
            </a:r>
          </a:p>
          <a:p>
            <a:r>
              <a:rPr lang="it-IT" b="1" dirty="0" err="1">
                <a:solidFill>
                  <a:srgbClr val="C00000"/>
                </a:solidFill>
              </a:rPr>
              <a:t>d</a:t>
            </a:r>
            <a:r>
              <a:rPr lang="it-IT" b="1" dirty="0" err="1" smtClean="0">
                <a:solidFill>
                  <a:srgbClr val="C00000"/>
                </a:solidFill>
              </a:rPr>
              <a:t>oker</a:t>
            </a:r>
            <a:endParaRPr lang="it-IT" b="1" dirty="0" smtClean="0">
              <a:solidFill>
                <a:srgbClr val="C00000"/>
              </a:solidFill>
            </a:endParaRPr>
          </a:p>
          <a:p>
            <a:r>
              <a:rPr lang="it-IT" b="1" dirty="0" err="1" smtClean="0">
                <a:solidFill>
                  <a:srgbClr val="C00000"/>
                </a:solidFill>
              </a:rPr>
              <a:t>sites</a:t>
            </a:r>
            <a:endParaRPr lang="it-IT" b="1" dirty="0" smtClean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5833951" y="4693000"/>
            <a:ext cx="3102581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Application </a:t>
            </a:r>
            <a:r>
              <a:rPr lang="it-IT" dirty="0" err="1" smtClean="0"/>
              <a:t>specific</a:t>
            </a:r>
            <a:r>
              <a:rPr lang="it-IT" dirty="0" smtClean="0"/>
              <a:t> code: in dir</a:t>
            </a:r>
          </a:p>
          <a:p>
            <a:r>
              <a:rPr lang="it-IT" b="1" dirty="0" err="1" smtClean="0">
                <a:solidFill>
                  <a:srgbClr val="C00000"/>
                </a:solidFill>
              </a:rPr>
              <a:t>src</a:t>
            </a:r>
            <a:r>
              <a:rPr lang="it-IT" b="1" dirty="0" smtClean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6524237" y="1002260"/>
            <a:ext cx="1722010" cy="992719"/>
          </a:xfrm>
          <a:prstGeom prst="rect">
            <a:avLst/>
          </a:prstGeom>
          <a:solidFill>
            <a:srgbClr val="0088B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algn="ctr"/>
          </a:lstStyle>
          <a:p>
            <a:r>
              <a:rPr lang="it-IT" dirty="0" smtClean="0"/>
              <a:t>2p301.jar</a:t>
            </a:r>
          </a:p>
          <a:p>
            <a:r>
              <a:rPr lang="it-IT" dirty="0" smtClean="0"/>
              <a:t>qa18Akka.jar</a:t>
            </a:r>
          </a:p>
          <a:p>
            <a:r>
              <a:rPr lang="it-IT" dirty="0" smtClean="0"/>
              <a:t>…</a:t>
            </a:r>
            <a:endParaRPr lang="en-US" dirty="0"/>
          </a:p>
        </p:txBody>
      </p:sp>
      <p:cxnSp>
        <p:nvCxnSpPr>
          <p:cNvPr id="13" name="Connettore 2 12"/>
          <p:cNvCxnSpPr>
            <a:stCxn id="5" idx="3"/>
            <a:endCxn id="10" idx="1"/>
          </p:cNvCxnSpPr>
          <p:nvPr/>
        </p:nvCxnSpPr>
        <p:spPr>
          <a:xfrm>
            <a:off x="4932040" y="3277133"/>
            <a:ext cx="1063238" cy="172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>
            <a:stCxn id="10" idx="0"/>
            <a:endCxn id="12" idx="2"/>
          </p:cNvCxnSpPr>
          <p:nvPr/>
        </p:nvCxnSpPr>
        <p:spPr>
          <a:xfrm flipV="1">
            <a:off x="7385242" y="1994979"/>
            <a:ext cx="0" cy="422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/>
          <p:cNvCxnSpPr>
            <a:stCxn id="11" idx="0"/>
            <a:endCxn id="10" idx="2"/>
          </p:cNvCxnSpPr>
          <p:nvPr/>
        </p:nvCxnSpPr>
        <p:spPr>
          <a:xfrm flipV="1">
            <a:off x="7385242" y="4171535"/>
            <a:ext cx="0" cy="521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7488136" y="423485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uses</a:t>
            </a:r>
            <a:endParaRPr lang="en-US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7471759" y="203059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uses</a:t>
            </a:r>
            <a:endParaRPr lang="en-US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4909693" y="2925040"/>
            <a:ext cx="110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generates</a:t>
            </a:r>
            <a:endParaRPr lang="en-US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220595" y="4234851"/>
            <a:ext cx="3812262" cy="18158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System </a:t>
            </a:r>
            <a:r>
              <a:rPr lang="en-US" sz="1400" dirty="0" err="1"/>
              <a:t>helloSystem</a:t>
            </a:r>
            <a:endParaRPr lang="en-US" sz="1400" dirty="0"/>
          </a:p>
          <a:p>
            <a:r>
              <a:rPr lang="fr-FR" sz="1400" dirty="0" err="1">
                <a:solidFill>
                  <a:srgbClr val="C00000"/>
                </a:solidFill>
              </a:rPr>
              <a:t>Context</a:t>
            </a:r>
            <a:r>
              <a:rPr lang="fr-FR" sz="1400" dirty="0">
                <a:solidFill>
                  <a:srgbClr val="C00000"/>
                </a:solidFill>
              </a:rPr>
              <a:t> </a:t>
            </a:r>
            <a:r>
              <a:rPr lang="fr-FR" sz="1400" dirty="0" err="1"/>
              <a:t>ctxHello</a:t>
            </a:r>
            <a:r>
              <a:rPr lang="fr-FR" sz="1400" dirty="0"/>
              <a:t> </a:t>
            </a:r>
            <a:r>
              <a:rPr lang="fr-FR" sz="1400" dirty="0" err="1"/>
              <a:t>ip</a:t>
            </a:r>
            <a:r>
              <a:rPr lang="fr-FR" sz="1400" dirty="0"/>
              <a:t> [ host="</a:t>
            </a:r>
            <a:r>
              <a:rPr lang="fr-FR" sz="1400" u="sng" dirty="0" err="1"/>
              <a:t>localhost</a:t>
            </a:r>
            <a:r>
              <a:rPr lang="fr-FR" sz="1400" u="sng" dirty="0"/>
              <a:t>" port=8010 ]</a:t>
            </a:r>
          </a:p>
          <a:p>
            <a:r>
              <a:rPr lang="en-US" sz="1400" dirty="0" err="1" smtClean="0">
                <a:solidFill>
                  <a:srgbClr val="C00000"/>
                </a:solidFill>
              </a:rPr>
              <a:t>QActor</a:t>
            </a:r>
            <a:r>
              <a:rPr lang="en-US" sz="1400" dirty="0" smtClean="0">
                <a:solidFill>
                  <a:srgbClr val="C00000"/>
                </a:solidFill>
              </a:rPr>
              <a:t> </a:t>
            </a:r>
            <a:r>
              <a:rPr lang="en-US" sz="1400" dirty="0" err="1"/>
              <a:t>qahello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C00000"/>
                </a:solidFill>
              </a:rPr>
              <a:t>context</a:t>
            </a:r>
            <a:r>
              <a:rPr lang="en-US" sz="1400" dirty="0"/>
              <a:t> </a:t>
            </a:r>
            <a:r>
              <a:rPr lang="en-US" sz="1400" dirty="0" err="1"/>
              <a:t>ctxHello</a:t>
            </a:r>
            <a:r>
              <a:rPr lang="en-US" sz="1400" dirty="0"/>
              <a:t> {</a:t>
            </a:r>
          </a:p>
          <a:p>
            <a:pPr lvl="1"/>
            <a:r>
              <a:rPr lang="en-US" sz="1400" dirty="0">
                <a:solidFill>
                  <a:srgbClr val="C00000"/>
                </a:solidFill>
              </a:rPr>
              <a:t>Plan </a:t>
            </a:r>
            <a:r>
              <a:rPr lang="en-US" sz="1400" dirty="0" err="1"/>
              <a:t>init</a:t>
            </a:r>
            <a:r>
              <a:rPr lang="en-US" sz="1400" dirty="0"/>
              <a:t> </a:t>
            </a:r>
            <a:r>
              <a:rPr lang="en-US" sz="1400" dirty="0" smtClean="0">
                <a:solidFill>
                  <a:srgbClr val="C00000"/>
                </a:solidFill>
              </a:rPr>
              <a:t>normal</a:t>
            </a:r>
          </a:p>
          <a:p>
            <a:pPr lvl="1"/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 smtClean="0">
                <a:solidFill>
                  <a:srgbClr val="C00000"/>
                </a:solidFill>
              </a:rPr>
              <a:t>          actions</a:t>
            </a:r>
            <a:r>
              <a:rPr lang="en-US" sz="1400" dirty="0">
                <a:solidFill>
                  <a:srgbClr val="C00000"/>
                </a:solidFill>
              </a:rPr>
              <a:t>[</a:t>
            </a:r>
          </a:p>
          <a:p>
            <a:pPr lvl="2"/>
            <a:r>
              <a:rPr lang="en-US" sz="1400" dirty="0"/>
              <a:t> </a:t>
            </a:r>
            <a:r>
              <a:rPr lang="en-US" sz="1400" dirty="0" smtClean="0"/>
              <a:t>    </a:t>
            </a:r>
            <a:r>
              <a:rPr lang="en-US" sz="1400" dirty="0" err="1" smtClean="0"/>
              <a:t>println</a:t>
            </a:r>
            <a:r>
              <a:rPr lang="en-US" sz="1400" dirty="0"/>
              <a:t>("Hello world!!" </a:t>
            </a:r>
            <a:endParaRPr lang="en-US" sz="1400" dirty="0" smtClean="0"/>
          </a:p>
          <a:p>
            <a:pPr lvl="2"/>
            <a:r>
              <a:rPr lang="en-US" sz="1400" dirty="0" smtClean="0">
                <a:solidFill>
                  <a:srgbClr val="C00000"/>
                </a:solidFill>
              </a:rPr>
              <a:t>]</a:t>
            </a:r>
            <a:endParaRPr lang="en-US" sz="1400" dirty="0">
              <a:solidFill>
                <a:srgbClr val="C00000"/>
              </a:solidFill>
            </a:endParaRPr>
          </a:p>
          <a:p>
            <a:r>
              <a:rPr lang="en-US" sz="1400" dirty="0"/>
              <a:t>}</a:t>
            </a:r>
          </a:p>
        </p:txBody>
      </p:sp>
      <p:sp>
        <p:nvSpPr>
          <p:cNvPr id="41" name="Segnaposto piè di pagina 4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42" name="Segnaposto numero diapositiva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520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/>
      <p:bldP spid="10" grpId="0" animBg="1"/>
      <p:bldP spid="11" grpId="0" animBg="1"/>
      <p:bldP spid="12" grpId="0" animBg="1"/>
      <p:bldP spid="16" grpId="0"/>
      <p:bldP spid="17" grpId="0"/>
      <p:bldP spid="18" grpId="0"/>
      <p:bldP spid="3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79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6032994" y="1093733"/>
            <a:ext cx="1755865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IOutView</a:t>
            </a:r>
            <a:endParaRPr lang="it-IT" dirty="0" smtClean="0"/>
          </a:p>
          <a:p>
            <a:r>
              <a:rPr lang="it-IT" dirty="0" err="1" smtClean="0"/>
              <a:t>IOutEnvView</a:t>
            </a:r>
            <a:endParaRPr lang="it-IT" dirty="0" smtClean="0"/>
          </a:p>
          <a:p>
            <a:r>
              <a:rPr lang="en-US" dirty="0" err="1" smtClean="0"/>
              <a:t>IConnInteraction</a:t>
            </a:r>
            <a:endParaRPr lang="en-US" dirty="0" smtClean="0"/>
          </a:p>
          <a:p>
            <a:r>
              <a:rPr lang="it-IT" dirty="0" smtClean="0"/>
              <a:t>…</a:t>
            </a:r>
            <a:endParaRPr lang="en-US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2373066" y="248306"/>
            <a:ext cx="994055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QActor</a:t>
            </a:r>
            <a:endParaRPr lang="it-IT" dirty="0" smtClean="0"/>
          </a:p>
          <a:p>
            <a:r>
              <a:rPr lang="it-IT" dirty="0" err="1" smtClean="0"/>
              <a:t>Dispatch</a:t>
            </a:r>
            <a:endParaRPr lang="it-IT" dirty="0" smtClean="0"/>
          </a:p>
          <a:p>
            <a:r>
              <a:rPr lang="it-IT" dirty="0" err="1" smtClean="0"/>
              <a:t>Event</a:t>
            </a:r>
            <a:endParaRPr lang="it-IT" dirty="0" smtClean="0"/>
          </a:p>
          <a:p>
            <a:r>
              <a:rPr lang="it-IT" dirty="0" smtClean="0"/>
              <a:t>Plan</a:t>
            </a:r>
            <a:endParaRPr lang="en-US" dirty="0" smtClean="0"/>
          </a:p>
          <a:p>
            <a:r>
              <a:rPr lang="it-IT" dirty="0" smtClean="0"/>
              <a:t>…</a:t>
            </a:r>
            <a:endParaRPr lang="en-US" dirty="0"/>
          </a:p>
        </p:txBody>
      </p:sp>
      <p:sp>
        <p:nvSpPr>
          <p:cNvPr id="22" name="Rettangolo 21"/>
          <p:cNvSpPr/>
          <p:nvPr/>
        </p:nvSpPr>
        <p:spPr>
          <a:xfrm>
            <a:off x="288057" y="2991779"/>
            <a:ext cx="1080120" cy="6211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Model  </a:t>
            </a:r>
          </a:p>
        </p:txBody>
      </p:sp>
      <p:sp>
        <p:nvSpPr>
          <p:cNvPr id="23" name="Rettangolo arrotondato 22"/>
          <p:cNvSpPr/>
          <p:nvPr/>
        </p:nvSpPr>
        <p:spPr>
          <a:xfrm>
            <a:off x="1798532" y="2549201"/>
            <a:ext cx="1999106" cy="145586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SoftwareFactory</a:t>
            </a:r>
            <a:endParaRPr lang="it-IT" dirty="0" smtClean="0"/>
          </a:p>
          <a:p>
            <a:pPr algn="ctr"/>
            <a:r>
              <a:rPr lang="it-IT" dirty="0" smtClean="0"/>
              <a:t>(</a:t>
            </a:r>
            <a:r>
              <a:rPr lang="it-IT" dirty="0" err="1" smtClean="0"/>
              <a:t>Eclipse</a:t>
            </a:r>
            <a:r>
              <a:rPr lang="it-IT" dirty="0" smtClean="0"/>
              <a:t> </a:t>
            </a:r>
            <a:r>
              <a:rPr lang="it-IT" dirty="0" err="1" smtClean="0"/>
              <a:t>Pluigins</a:t>
            </a:r>
            <a:r>
              <a:rPr lang="it-IT" dirty="0" smtClean="0"/>
              <a:t>)</a:t>
            </a:r>
            <a:endParaRPr lang="en-US" dirty="0"/>
          </a:p>
        </p:txBody>
      </p:sp>
      <p:cxnSp>
        <p:nvCxnSpPr>
          <p:cNvPr id="24" name="Connettore 2 23"/>
          <p:cNvCxnSpPr>
            <a:stCxn id="22" idx="3"/>
            <a:endCxn id="23" idx="1"/>
          </p:cNvCxnSpPr>
          <p:nvPr/>
        </p:nvCxnSpPr>
        <p:spPr>
          <a:xfrm flipV="1">
            <a:off x="1368177" y="3277133"/>
            <a:ext cx="430355" cy="25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tangolo 24"/>
          <p:cNvSpPr/>
          <p:nvPr/>
        </p:nvSpPr>
        <p:spPr>
          <a:xfrm>
            <a:off x="1798533" y="1796034"/>
            <a:ext cx="2143122" cy="6211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q</a:t>
            </a:r>
            <a:r>
              <a:rPr lang="it-IT" dirty="0" err="1" smtClean="0"/>
              <a:t>a</a:t>
            </a:r>
            <a:r>
              <a:rPr lang="it-IT" dirty="0" smtClean="0"/>
              <a:t> </a:t>
            </a:r>
            <a:r>
              <a:rPr lang="it-IT" dirty="0" err="1" smtClean="0"/>
              <a:t>metamodel</a:t>
            </a:r>
            <a:endParaRPr lang="it-IT" dirty="0" smtClean="0"/>
          </a:p>
          <a:p>
            <a:pPr algn="ctr"/>
            <a:r>
              <a:rPr lang="it-IT" i="1" dirty="0" err="1" smtClean="0"/>
              <a:t>it.unibo.xtext.qactor</a:t>
            </a:r>
            <a:endParaRPr lang="en-US" i="1" dirty="0"/>
          </a:p>
        </p:txBody>
      </p:sp>
      <p:cxnSp>
        <p:nvCxnSpPr>
          <p:cNvPr id="26" name="Connettore 4 25"/>
          <p:cNvCxnSpPr>
            <a:stCxn id="22" idx="0"/>
            <a:endCxn id="25" idx="1"/>
          </p:cNvCxnSpPr>
          <p:nvPr/>
        </p:nvCxnSpPr>
        <p:spPr>
          <a:xfrm rot="5400000" flipH="1" flipV="1">
            <a:off x="870747" y="2063993"/>
            <a:ext cx="885157" cy="97041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288057" y="1796034"/>
            <a:ext cx="1158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instanceof</a:t>
            </a:r>
            <a:endParaRPr lang="en-US" dirty="0"/>
          </a:p>
        </p:txBody>
      </p:sp>
      <p:sp>
        <p:nvSpPr>
          <p:cNvPr id="28" name="CasellaDiTesto 27"/>
          <p:cNvSpPr txBox="1"/>
          <p:nvPr/>
        </p:nvSpPr>
        <p:spPr>
          <a:xfrm>
            <a:off x="4332613" y="2966624"/>
            <a:ext cx="1198854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Schematic</a:t>
            </a:r>
            <a:r>
              <a:rPr lang="it-IT" dirty="0" smtClean="0"/>
              <a:t> </a:t>
            </a:r>
          </a:p>
          <a:p>
            <a:r>
              <a:rPr lang="it-IT" dirty="0" smtClean="0"/>
              <a:t>part </a:t>
            </a:r>
          </a:p>
        </p:txBody>
      </p:sp>
      <p:sp>
        <p:nvSpPr>
          <p:cNvPr id="29" name="CasellaDiTesto 28"/>
          <p:cNvSpPr txBox="1"/>
          <p:nvPr/>
        </p:nvSpPr>
        <p:spPr>
          <a:xfrm>
            <a:off x="4236335" y="4255960"/>
            <a:ext cx="1391407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Application </a:t>
            </a:r>
          </a:p>
          <a:p>
            <a:r>
              <a:rPr lang="it-IT" dirty="0" err="1" smtClean="0"/>
              <a:t>specific</a:t>
            </a:r>
            <a:r>
              <a:rPr lang="it-IT" dirty="0" smtClean="0"/>
              <a:t> code</a:t>
            </a:r>
            <a:endParaRPr lang="en-US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4071035" y="1299674"/>
            <a:ext cx="1722010" cy="992719"/>
          </a:xfrm>
          <a:prstGeom prst="rect">
            <a:avLst/>
          </a:prstGeom>
          <a:solidFill>
            <a:srgbClr val="0088B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algn="ctr"/>
          </a:lstStyle>
          <a:p>
            <a:r>
              <a:rPr lang="it-IT" dirty="0" smtClean="0"/>
              <a:t>2p301.jar</a:t>
            </a:r>
          </a:p>
          <a:p>
            <a:r>
              <a:rPr lang="it-IT" dirty="0" smtClean="0"/>
              <a:t>qa18Akka.jar</a:t>
            </a:r>
          </a:p>
          <a:p>
            <a:r>
              <a:rPr lang="it-IT" dirty="0" smtClean="0"/>
              <a:t>…</a:t>
            </a:r>
            <a:endParaRPr lang="en-US" dirty="0"/>
          </a:p>
        </p:txBody>
      </p:sp>
      <p:cxnSp>
        <p:nvCxnSpPr>
          <p:cNvPr id="31" name="Connettore 2 30"/>
          <p:cNvCxnSpPr>
            <a:stCxn id="23" idx="3"/>
            <a:endCxn id="28" idx="1"/>
          </p:cNvCxnSpPr>
          <p:nvPr/>
        </p:nvCxnSpPr>
        <p:spPr>
          <a:xfrm>
            <a:off x="3797638" y="3277133"/>
            <a:ext cx="534975" cy="126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/>
          <p:cNvCxnSpPr>
            <a:stCxn id="28" idx="0"/>
            <a:endCxn id="30" idx="2"/>
          </p:cNvCxnSpPr>
          <p:nvPr/>
        </p:nvCxnSpPr>
        <p:spPr>
          <a:xfrm flipV="1">
            <a:off x="4932040" y="2292393"/>
            <a:ext cx="0" cy="6742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/>
          <p:cNvCxnSpPr>
            <a:stCxn id="29" idx="0"/>
            <a:endCxn id="28" idx="2"/>
          </p:cNvCxnSpPr>
          <p:nvPr/>
        </p:nvCxnSpPr>
        <p:spPr>
          <a:xfrm flipV="1">
            <a:off x="4932039" y="3612955"/>
            <a:ext cx="1" cy="6430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/>
          <p:cNvSpPr txBox="1"/>
          <p:nvPr/>
        </p:nvSpPr>
        <p:spPr>
          <a:xfrm>
            <a:off x="3775291" y="2925040"/>
            <a:ext cx="52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31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7" grpId="0"/>
      <p:bldP spid="28" grpId="0" animBg="1"/>
      <p:bldP spid="29" grpId="0" animBg="1"/>
      <p:bldP spid="30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0"/>
            <a:ext cx="3084759" cy="6858000"/>
          </a:xfrm>
          <a:prstGeom prst="rect">
            <a:avLst/>
          </a:prstGeom>
        </p:spPr>
      </p:pic>
      <p:sp>
        <p:nvSpPr>
          <p:cNvPr id="5" name="Parentesi graffa chiusa 4"/>
          <p:cNvSpPr/>
          <p:nvPr/>
        </p:nvSpPr>
        <p:spPr>
          <a:xfrm>
            <a:off x="3264271" y="0"/>
            <a:ext cx="587649" cy="191683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sellaDiTesto 5"/>
          <p:cNvSpPr txBox="1"/>
          <p:nvPr/>
        </p:nvSpPr>
        <p:spPr>
          <a:xfrm>
            <a:off x="3995936" y="773750"/>
            <a:ext cx="1657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Application / </a:t>
            </a:r>
          </a:p>
          <a:p>
            <a:r>
              <a:rPr lang="it-IT" dirty="0" smtClean="0"/>
              <a:t>Service delivery</a:t>
            </a:r>
            <a:endParaRPr lang="en-GB" dirty="0"/>
          </a:p>
        </p:txBody>
      </p:sp>
      <p:sp>
        <p:nvSpPr>
          <p:cNvPr id="7" name="Parentesi graffa chiusa 6"/>
          <p:cNvSpPr/>
          <p:nvPr/>
        </p:nvSpPr>
        <p:spPr>
          <a:xfrm>
            <a:off x="3264270" y="2038607"/>
            <a:ext cx="587649" cy="191683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sellaDiTesto 7"/>
          <p:cNvSpPr txBox="1"/>
          <p:nvPr/>
        </p:nvSpPr>
        <p:spPr>
          <a:xfrm>
            <a:off x="3995936" y="2396858"/>
            <a:ext cx="16120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Data </a:t>
            </a:r>
          </a:p>
          <a:p>
            <a:r>
              <a:rPr lang="it-IT" dirty="0" err="1" smtClean="0"/>
              <a:t>Aggregatrion</a:t>
            </a:r>
            <a:endParaRPr lang="it-IT" dirty="0" smtClean="0"/>
          </a:p>
          <a:p>
            <a:r>
              <a:rPr lang="it-IT" dirty="0" err="1" smtClean="0"/>
              <a:t>Inspection</a:t>
            </a:r>
            <a:endParaRPr lang="it-IT" dirty="0" smtClean="0"/>
          </a:p>
          <a:p>
            <a:r>
              <a:rPr lang="it-IT" dirty="0" err="1" smtClean="0"/>
              <a:t>Transformation</a:t>
            </a:r>
            <a:endParaRPr lang="en-GB" dirty="0"/>
          </a:p>
        </p:txBody>
      </p:sp>
      <p:sp>
        <p:nvSpPr>
          <p:cNvPr id="9" name="Parentesi graffa chiusa 8"/>
          <p:cNvSpPr/>
          <p:nvPr/>
        </p:nvSpPr>
        <p:spPr>
          <a:xfrm>
            <a:off x="3264269" y="3901509"/>
            <a:ext cx="587649" cy="191683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sellaDiTesto 9"/>
          <p:cNvSpPr txBox="1"/>
          <p:nvPr/>
        </p:nvSpPr>
        <p:spPr>
          <a:xfrm>
            <a:off x="4014136" y="4538781"/>
            <a:ext cx="177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composing</a:t>
            </a:r>
            <a:endParaRPr lang="en-GB" dirty="0"/>
          </a:p>
        </p:txBody>
      </p:sp>
      <p:sp>
        <p:nvSpPr>
          <p:cNvPr id="11" name="Parentesi graffa chiusa 10"/>
          <p:cNvSpPr/>
          <p:nvPr/>
        </p:nvSpPr>
        <p:spPr>
          <a:xfrm>
            <a:off x="3264268" y="5818341"/>
            <a:ext cx="587649" cy="104461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asellaDiTesto 11"/>
          <p:cNvSpPr txBox="1"/>
          <p:nvPr/>
        </p:nvSpPr>
        <p:spPr>
          <a:xfrm>
            <a:off x="3913156" y="5818341"/>
            <a:ext cx="1893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Device </a:t>
            </a:r>
            <a:r>
              <a:rPr lang="it-IT" dirty="0" err="1" smtClean="0"/>
              <a:t>integration</a:t>
            </a:r>
            <a:endParaRPr lang="it-IT" dirty="0" smtClean="0"/>
          </a:p>
          <a:p>
            <a:r>
              <a:rPr lang="it-IT" dirty="0" err="1" smtClean="0"/>
              <a:t>Infrastructure</a:t>
            </a:r>
            <a:endParaRPr lang="en-GB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6024627" y="1863669"/>
            <a:ext cx="2736303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 smtClean="0"/>
              <a:t>Aggregating</a:t>
            </a:r>
            <a:r>
              <a:rPr lang="it-IT" dirty="0" smtClean="0"/>
              <a:t> and </a:t>
            </a:r>
            <a:r>
              <a:rPr lang="it-IT" dirty="0" err="1" smtClean="0"/>
              <a:t>transforming</a:t>
            </a:r>
            <a:r>
              <a:rPr lang="it-IT" dirty="0" smtClean="0"/>
              <a:t> in </a:t>
            </a:r>
            <a:r>
              <a:rPr lang="it-IT" dirty="0" err="1" smtClean="0"/>
              <a:t>specific</a:t>
            </a:r>
            <a:r>
              <a:rPr lang="it-IT" dirty="0" smtClean="0"/>
              <a:t> 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contexts</a:t>
            </a:r>
            <a:endParaRPr lang="en-GB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6047117" y="3685783"/>
            <a:ext cx="2736303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smtClean="0"/>
              <a:t>Distributed intelligence to </a:t>
            </a:r>
            <a:r>
              <a:rPr lang="it-IT" dirty="0" err="1" smtClean="0"/>
              <a:t>allow</a:t>
            </a:r>
            <a:r>
              <a:rPr lang="it-IT" dirty="0" smtClean="0"/>
              <a:t> </a:t>
            </a:r>
            <a:r>
              <a:rPr lang="it-IT" dirty="0" err="1" smtClean="0"/>
              <a:t>devices</a:t>
            </a:r>
            <a:r>
              <a:rPr lang="it-IT" dirty="0" smtClean="0"/>
              <a:t> to </a:t>
            </a:r>
            <a:r>
              <a:rPr lang="it-IT" dirty="0" err="1" smtClean="0"/>
              <a:t>capture</a:t>
            </a:r>
            <a:r>
              <a:rPr lang="it-IT" dirty="0" smtClean="0"/>
              <a:t> and </a:t>
            </a:r>
            <a:r>
              <a:rPr lang="it-IT" dirty="0" err="1" smtClean="0"/>
              <a:t>filter</a:t>
            </a:r>
            <a:r>
              <a:rPr lang="it-IT" dirty="0" smtClean="0"/>
              <a:t> </a:t>
            </a:r>
            <a:r>
              <a:rPr lang="it-IT" dirty="0" err="1" smtClean="0"/>
              <a:t>relevant</a:t>
            </a:r>
            <a:r>
              <a:rPr lang="it-IT" dirty="0" smtClean="0"/>
              <a:t> data so to </a:t>
            </a:r>
            <a:r>
              <a:rPr lang="it-IT" dirty="0" err="1" smtClean="0"/>
              <a:t>understand</a:t>
            </a:r>
            <a:r>
              <a:rPr lang="it-IT" dirty="0" smtClean="0"/>
              <a:t> and </a:t>
            </a:r>
            <a:r>
              <a:rPr lang="it-IT" dirty="0" err="1" smtClean="0"/>
              <a:t>act</a:t>
            </a:r>
            <a:r>
              <a:rPr lang="it-IT" dirty="0" smtClean="0"/>
              <a:t> </a:t>
            </a:r>
            <a:r>
              <a:rPr lang="it-IT" dirty="0" err="1" smtClean="0"/>
              <a:t>critical</a:t>
            </a:r>
            <a:r>
              <a:rPr lang="it-IT" dirty="0" smtClean="0"/>
              <a:t> </a:t>
            </a:r>
            <a:r>
              <a:rPr lang="it-IT" dirty="0" err="1" smtClean="0"/>
              <a:t>events</a:t>
            </a:r>
            <a:r>
              <a:rPr lang="it-IT" dirty="0" smtClean="0"/>
              <a:t> in </a:t>
            </a:r>
            <a:r>
              <a:rPr lang="it-IT" dirty="0" err="1" smtClean="0"/>
              <a:t>realtime</a:t>
            </a:r>
            <a:endParaRPr lang="en-GB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6047117" y="5807766"/>
            <a:ext cx="2736303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 smtClean="0"/>
              <a:t>Connectivty</a:t>
            </a:r>
            <a:r>
              <a:rPr lang="it-IT" dirty="0" smtClean="0"/>
              <a:t> </a:t>
            </a:r>
            <a:r>
              <a:rPr lang="it-IT" dirty="0" err="1" smtClean="0"/>
              <a:t>tools</a:t>
            </a:r>
            <a:endParaRPr lang="en-GB" dirty="0"/>
          </a:p>
        </p:txBody>
      </p:sp>
      <p:grpSp>
        <p:nvGrpSpPr>
          <p:cNvPr id="18" name="Gruppo 17"/>
          <p:cNvGrpSpPr/>
          <p:nvPr/>
        </p:nvGrpSpPr>
        <p:grpSpPr>
          <a:xfrm>
            <a:off x="7164288" y="1365471"/>
            <a:ext cx="572920" cy="479208"/>
            <a:chOff x="7164288" y="940873"/>
            <a:chExt cx="572920" cy="958416"/>
          </a:xfrm>
        </p:grpSpPr>
        <p:sp>
          <p:nvSpPr>
            <p:cNvPr id="2" name="Freccia in giù 1"/>
            <p:cNvSpPr/>
            <p:nvPr/>
          </p:nvSpPr>
          <p:spPr>
            <a:xfrm>
              <a:off x="7164288" y="940873"/>
              <a:ext cx="180020" cy="95841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Freccia in giù 16"/>
            <p:cNvSpPr/>
            <p:nvPr/>
          </p:nvSpPr>
          <p:spPr>
            <a:xfrm flipV="1">
              <a:off x="7524328" y="940873"/>
              <a:ext cx="212880" cy="95841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" name="Gruppo 18"/>
          <p:cNvGrpSpPr/>
          <p:nvPr/>
        </p:nvGrpSpPr>
        <p:grpSpPr>
          <a:xfrm>
            <a:off x="7183860" y="2867770"/>
            <a:ext cx="572920" cy="729417"/>
            <a:chOff x="7164288" y="940873"/>
            <a:chExt cx="572920" cy="958416"/>
          </a:xfrm>
        </p:grpSpPr>
        <p:sp>
          <p:nvSpPr>
            <p:cNvPr id="20" name="Freccia in giù 19"/>
            <p:cNvSpPr/>
            <p:nvPr/>
          </p:nvSpPr>
          <p:spPr>
            <a:xfrm>
              <a:off x="7164288" y="940873"/>
              <a:ext cx="180020" cy="95841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reccia in giù 20"/>
            <p:cNvSpPr/>
            <p:nvPr/>
          </p:nvSpPr>
          <p:spPr>
            <a:xfrm flipV="1">
              <a:off x="7524328" y="940873"/>
              <a:ext cx="212880" cy="95841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uppo 21"/>
          <p:cNvGrpSpPr/>
          <p:nvPr/>
        </p:nvGrpSpPr>
        <p:grpSpPr>
          <a:xfrm>
            <a:off x="7093850" y="5183090"/>
            <a:ext cx="572920" cy="635251"/>
            <a:chOff x="7164288" y="940873"/>
            <a:chExt cx="572920" cy="958416"/>
          </a:xfrm>
        </p:grpSpPr>
        <p:sp>
          <p:nvSpPr>
            <p:cNvPr id="23" name="Freccia in giù 22"/>
            <p:cNvSpPr/>
            <p:nvPr/>
          </p:nvSpPr>
          <p:spPr>
            <a:xfrm>
              <a:off x="7164288" y="940873"/>
              <a:ext cx="180020" cy="95841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Freccia in giù 23"/>
            <p:cNvSpPr/>
            <p:nvPr/>
          </p:nvSpPr>
          <p:spPr>
            <a:xfrm flipV="1">
              <a:off x="7524328" y="940873"/>
              <a:ext cx="212880" cy="95841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" name="CasellaDiTesto 24"/>
          <p:cNvSpPr txBox="1"/>
          <p:nvPr/>
        </p:nvSpPr>
        <p:spPr>
          <a:xfrm>
            <a:off x="6085738" y="129436"/>
            <a:ext cx="2736303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it-IT"/>
            </a:defPPr>
          </a:lstStyle>
          <a:p>
            <a:r>
              <a:rPr lang="it-IT" dirty="0"/>
              <a:t>Application building </a:t>
            </a:r>
            <a:r>
              <a:rPr lang="it-IT" dirty="0" err="1"/>
              <a:t>tools</a:t>
            </a:r>
            <a:r>
              <a:rPr lang="it-IT" dirty="0"/>
              <a:t> to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quick</a:t>
            </a:r>
            <a:r>
              <a:rPr lang="it-IT" dirty="0"/>
              <a:t> </a:t>
            </a:r>
            <a:r>
              <a:rPr lang="it-IT" dirty="0" err="1"/>
              <a:t>development</a:t>
            </a:r>
            <a:r>
              <a:rPr lang="it-IT" dirty="0"/>
              <a:t> of data-</a:t>
            </a:r>
            <a:r>
              <a:rPr lang="it-IT" dirty="0" err="1"/>
              <a:t>constrained</a:t>
            </a:r>
            <a:r>
              <a:rPr lang="it-IT" dirty="0"/>
              <a:t> use </a:t>
            </a:r>
            <a:r>
              <a:rPr lang="it-IT" dirty="0" err="1"/>
              <a:t>cases</a:t>
            </a:r>
            <a:endParaRPr lang="en-GB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404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263" y="-85725"/>
            <a:ext cx="9534526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80</a:t>
            </a:fld>
            <a:endParaRPr lang="it-IT"/>
          </a:p>
        </p:txBody>
      </p:sp>
      <p:sp>
        <p:nvSpPr>
          <p:cNvPr id="5" name="Fumetto 1 4"/>
          <p:cNvSpPr/>
          <p:nvPr/>
        </p:nvSpPr>
        <p:spPr>
          <a:xfrm>
            <a:off x="6480647" y="864579"/>
            <a:ext cx="2801398" cy="376311"/>
          </a:xfrm>
          <a:prstGeom prst="wedgeRectCallout">
            <a:avLst>
              <a:gd name="adj1" fmla="val -64487"/>
              <a:gd name="adj2" fmla="val 2257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Declaration</a:t>
            </a:r>
            <a:r>
              <a:rPr lang="it-IT" sz="1400" dirty="0" smtClean="0"/>
              <a:t> </a:t>
            </a:r>
            <a:r>
              <a:rPr lang="it-IT" sz="1400" dirty="0" smtClean="0"/>
              <a:t>of </a:t>
            </a:r>
            <a:r>
              <a:rPr lang="it-IT" sz="1400" dirty="0" err="1" smtClean="0"/>
              <a:t>Messages</a:t>
            </a:r>
            <a:r>
              <a:rPr lang="it-IT" sz="1400" dirty="0" smtClean="0"/>
              <a:t> </a:t>
            </a:r>
            <a:r>
              <a:rPr lang="it-IT" sz="1400" dirty="0" smtClean="0"/>
              <a:t>and </a:t>
            </a:r>
            <a:r>
              <a:rPr lang="it-IT" sz="1400" dirty="0" err="1"/>
              <a:t>E</a:t>
            </a:r>
            <a:r>
              <a:rPr lang="it-IT" sz="1400" dirty="0" err="1" smtClean="0"/>
              <a:t>vents</a:t>
            </a:r>
            <a:endParaRPr lang="en-GB" sz="1400" dirty="0"/>
          </a:p>
        </p:txBody>
      </p:sp>
      <p:sp>
        <p:nvSpPr>
          <p:cNvPr id="8" name="Fumetto 1 7"/>
          <p:cNvSpPr/>
          <p:nvPr/>
        </p:nvSpPr>
        <p:spPr>
          <a:xfrm>
            <a:off x="6383015" y="1390465"/>
            <a:ext cx="2858616" cy="337588"/>
          </a:xfrm>
          <a:prstGeom prst="wedgeRectCallout">
            <a:avLst>
              <a:gd name="adj1" fmla="val -59867"/>
              <a:gd name="adj2" fmla="val 2681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Declaration</a:t>
            </a:r>
            <a:r>
              <a:rPr lang="it-IT" sz="1400" dirty="0" smtClean="0"/>
              <a:t> </a:t>
            </a:r>
            <a:r>
              <a:rPr lang="it-IT" sz="1400" dirty="0" smtClean="0"/>
              <a:t>of </a:t>
            </a:r>
            <a:r>
              <a:rPr lang="it-IT" sz="1400" dirty="0" err="1" smtClean="0"/>
              <a:t>Computational</a:t>
            </a:r>
            <a:r>
              <a:rPr lang="it-IT" sz="1400" dirty="0" smtClean="0"/>
              <a:t> </a:t>
            </a:r>
            <a:r>
              <a:rPr lang="it-IT" sz="1400" dirty="0" err="1" smtClean="0"/>
              <a:t>nodes</a:t>
            </a:r>
            <a:endParaRPr lang="en-GB" sz="1400" dirty="0"/>
          </a:p>
        </p:txBody>
      </p:sp>
      <p:sp>
        <p:nvSpPr>
          <p:cNvPr id="9" name="Fumetto 1 8"/>
          <p:cNvSpPr/>
          <p:nvPr/>
        </p:nvSpPr>
        <p:spPr>
          <a:xfrm>
            <a:off x="5868106" y="3185211"/>
            <a:ext cx="3020789" cy="353858"/>
          </a:xfrm>
          <a:prstGeom prst="wedgeRectCallout">
            <a:avLst>
              <a:gd name="adj1" fmla="val -70216"/>
              <a:gd name="adj2" fmla="val 3079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 err="1" smtClean="0"/>
              <a:t>Actor</a:t>
            </a:r>
            <a:r>
              <a:rPr lang="it-IT" sz="1600" dirty="0" smtClean="0"/>
              <a:t> (on a </a:t>
            </a:r>
            <a:r>
              <a:rPr lang="it-IT" sz="1600" dirty="0" err="1" smtClean="0"/>
              <a:t>computational</a:t>
            </a:r>
            <a:r>
              <a:rPr lang="it-IT" sz="1600" dirty="0" smtClean="0"/>
              <a:t> </a:t>
            </a:r>
            <a:r>
              <a:rPr lang="it-IT" sz="1600" dirty="0" err="1" smtClean="0"/>
              <a:t>node</a:t>
            </a:r>
            <a:r>
              <a:rPr lang="it-IT" sz="1600" dirty="0" smtClean="0"/>
              <a:t>)</a:t>
            </a:r>
            <a:endParaRPr lang="en-GB" sz="1600" dirty="0"/>
          </a:p>
        </p:txBody>
      </p:sp>
      <p:sp>
        <p:nvSpPr>
          <p:cNvPr id="11" name="Fumetto 1 10"/>
          <p:cNvSpPr/>
          <p:nvPr/>
        </p:nvSpPr>
        <p:spPr>
          <a:xfrm>
            <a:off x="5899809" y="4570754"/>
            <a:ext cx="3090056" cy="364408"/>
          </a:xfrm>
          <a:prstGeom prst="wedgeRectCallout">
            <a:avLst>
              <a:gd name="adj1" fmla="val -58031"/>
              <a:gd name="adj2" fmla="val 3079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States</a:t>
            </a:r>
            <a:r>
              <a:rPr lang="it-IT" sz="1600" dirty="0"/>
              <a:t> </a:t>
            </a:r>
            <a:r>
              <a:rPr lang="it-IT" sz="1600" dirty="0"/>
              <a:t>of the </a:t>
            </a:r>
            <a:r>
              <a:rPr lang="it-IT" sz="1600" dirty="0" err="1" smtClean="0"/>
              <a:t>actor</a:t>
            </a:r>
            <a:r>
              <a:rPr lang="it-IT" sz="1600" dirty="0" smtClean="0"/>
              <a:t> </a:t>
            </a:r>
            <a:r>
              <a:rPr lang="it-IT" sz="1400" dirty="0" smtClean="0"/>
              <a:t>(</a:t>
            </a:r>
            <a:r>
              <a:rPr lang="it-IT" sz="1400" dirty="0" err="1" smtClean="0"/>
              <a:t>as</a:t>
            </a:r>
            <a:r>
              <a:rPr lang="it-IT" sz="1400" dirty="0" smtClean="0"/>
              <a:t> </a:t>
            </a:r>
            <a:r>
              <a:rPr lang="it-IT" sz="1400" dirty="0"/>
              <a:t>a Moore FSM)</a:t>
            </a:r>
            <a:endParaRPr lang="en-GB" sz="1600" dirty="0"/>
          </a:p>
        </p:txBody>
      </p:sp>
      <p:sp>
        <p:nvSpPr>
          <p:cNvPr id="7" name="Rettangolo 6"/>
          <p:cNvSpPr/>
          <p:nvPr/>
        </p:nvSpPr>
        <p:spPr>
          <a:xfrm>
            <a:off x="2699792" y="4221088"/>
            <a:ext cx="5112531" cy="16561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488" y="4935161"/>
            <a:ext cx="3451672" cy="63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78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Beyond IOT </a:t>
            </a:r>
            <a:r>
              <a:rPr lang="it-IT" dirty="0" err="1" smtClean="0"/>
              <a:t>minimal</a:t>
            </a:r>
            <a:endParaRPr lang="en-GB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DDR Robot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thing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38145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/>
          <p:cNvSpPr/>
          <p:nvPr/>
        </p:nvSpPr>
        <p:spPr>
          <a:xfrm>
            <a:off x="7092280" y="3861048"/>
            <a:ext cx="432048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82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89" y="30932"/>
            <a:ext cx="7008779" cy="525658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7032"/>
            <a:ext cx="8667796" cy="3140968"/>
          </a:xfrm>
          <a:prstGeom prst="rect">
            <a:avLst/>
          </a:prstGeom>
        </p:spPr>
      </p:pic>
      <p:cxnSp>
        <p:nvCxnSpPr>
          <p:cNvPr id="8" name="Connettore 4 7"/>
          <p:cNvCxnSpPr/>
          <p:nvPr/>
        </p:nvCxnSpPr>
        <p:spPr>
          <a:xfrm rot="5400000">
            <a:off x="1306792" y="2756080"/>
            <a:ext cx="1201824" cy="1008112"/>
          </a:xfrm>
          <a:prstGeom prst="bentConnector3">
            <a:avLst>
              <a:gd name="adj1" fmla="val -5644"/>
            </a:avLst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402825" y="2701056"/>
            <a:ext cx="1091966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ARDUINO</a:t>
            </a:r>
            <a:endParaRPr lang="en-GB" dirty="0"/>
          </a:p>
        </p:txBody>
      </p:sp>
      <p:cxnSp>
        <p:nvCxnSpPr>
          <p:cNvPr id="12" name="Connettore 2 11"/>
          <p:cNvCxnSpPr/>
          <p:nvPr/>
        </p:nvCxnSpPr>
        <p:spPr>
          <a:xfrm>
            <a:off x="3779912" y="1916832"/>
            <a:ext cx="288032" cy="194421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3377945" y="1742986"/>
            <a:ext cx="1263295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RASPBERRY</a:t>
            </a:r>
            <a:endParaRPr lang="en-GB" dirty="0"/>
          </a:p>
        </p:txBody>
      </p:sp>
      <p:cxnSp>
        <p:nvCxnSpPr>
          <p:cNvPr id="27" name="Connettore 4 26"/>
          <p:cNvCxnSpPr>
            <a:endCxn id="25" idx="0"/>
          </p:cNvCxnSpPr>
          <p:nvPr/>
        </p:nvCxnSpPr>
        <p:spPr>
          <a:xfrm>
            <a:off x="2411760" y="1628800"/>
            <a:ext cx="4896544" cy="2232248"/>
          </a:xfrm>
          <a:prstGeom prst="bentConnector2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5828985" y="1124744"/>
            <a:ext cx="611065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WIFI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61974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83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235671" y="692069"/>
            <a:ext cx="5773375" cy="1200329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err="1" smtClean="0">
                <a:solidFill>
                  <a:schemeClr val="tx1"/>
                </a:solidFill>
              </a:rPr>
              <a:t>Requirements</a:t>
            </a:r>
            <a:r>
              <a:rPr lang="it-IT" sz="2400" dirty="0" smtClean="0">
                <a:solidFill>
                  <a:schemeClr val="tx1"/>
                </a:solidFill>
              </a:rPr>
              <a:t>:</a:t>
            </a:r>
          </a:p>
          <a:p>
            <a:endParaRPr lang="it-IT" sz="2400" dirty="0">
              <a:solidFill>
                <a:schemeClr val="tx1"/>
              </a:solidFill>
            </a:endParaRPr>
          </a:p>
          <a:p>
            <a:r>
              <a:rPr lang="it-IT" sz="2400" dirty="0" smtClean="0">
                <a:solidFill>
                  <a:schemeClr val="tx1"/>
                </a:solidFill>
              </a:rPr>
              <a:t>		</a:t>
            </a:r>
            <a:r>
              <a:rPr lang="it-IT" sz="2400" dirty="0" err="1">
                <a:solidFill>
                  <a:schemeClr val="tx1"/>
                </a:solidFill>
              </a:rPr>
              <a:t>s</a:t>
            </a:r>
            <a:r>
              <a:rPr lang="it-IT" sz="2400" dirty="0" err="1" smtClean="0">
                <a:solidFill>
                  <a:schemeClr val="tx1"/>
                </a:solidFill>
              </a:rPr>
              <a:t>ee</a:t>
            </a:r>
            <a:r>
              <a:rPr lang="it-IT" sz="2400" dirty="0" smtClean="0">
                <a:solidFill>
                  <a:schemeClr val="tx1"/>
                </a:solidFill>
              </a:rPr>
              <a:t> RequisitiRobotCleaner.pdf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5411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Flipped Classroom</a:t>
            </a:r>
            <a:endParaRPr lang="en-GB" dirty="0"/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A </a:t>
            </a:r>
            <a:r>
              <a:rPr lang="it-IT" dirty="0" err="1" smtClean="0"/>
              <a:t>possible</a:t>
            </a:r>
            <a:r>
              <a:rPr lang="it-IT" dirty="0" smtClean="0"/>
              <a:t> </a:t>
            </a:r>
            <a:r>
              <a:rPr lang="it-IT" dirty="0" err="1" smtClean="0"/>
              <a:t>template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24329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Template</a:t>
            </a:r>
            <a:r>
              <a:rPr lang="it-IT" dirty="0" smtClean="0"/>
              <a:t> (15 </a:t>
            </a:r>
            <a:r>
              <a:rPr lang="it-IT" dirty="0" err="1" smtClean="0"/>
              <a:t>min</a:t>
            </a:r>
            <a:r>
              <a:rPr lang="it-IT" dirty="0" smtClean="0"/>
              <a:t>)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 smtClean="0"/>
              <a:t>My company …</a:t>
            </a:r>
          </a:p>
          <a:p>
            <a:r>
              <a:rPr lang="it-IT" dirty="0" smtClean="0"/>
              <a:t>In the company </a:t>
            </a: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perform</a:t>
            </a:r>
            <a:r>
              <a:rPr lang="it-IT" dirty="0" smtClean="0"/>
              <a:t> …</a:t>
            </a:r>
          </a:p>
          <a:p>
            <a:r>
              <a:rPr lang="it-IT" dirty="0" smtClean="0"/>
              <a:t>With </a:t>
            </a:r>
            <a:r>
              <a:rPr lang="it-IT" dirty="0" err="1" smtClean="0"/>
              <a:t>respect</a:t>
            </a:r>
            <a:r>
              <a:rPr lang="it-IT" dirty="0" smtClean="0"/>
              <a:t> to  </a:t>
            </a:r>
            <a:r>
              <a:rPr lang="it-IT" dirty="0" err="1" smtClean="0"/>
              <a:t>our</a:t>
            </a:r>
            <a:r>
              <a:rPr lang="it-IT" dirty="0" smtClean="0"/>
              <a:t> job </a:t>
            </a:r>
          </a:p>
          <a:p>
            <a:pPr lvl="1"/>
            <a:r>
              <a:rPr lang="it-IT" dirty="0" smtClean="0"/>
              <a:t>the </a:t>
            </a:r>
            <a:r>
              <a:rPr lang="it-IT" dirty="0" err="1" smtClean="0"/>
              <a:t>important</a:t>
            </a:r>
            <a:r>
              <a:rPr lang="it-IT" dirty="0" smtClean="0"/>
              <a:t> </a:t>
            </a:r>
            <a:r>
              <a:rPr lang="it-IT" dirty="0" err="1" smtClean="0"/>
              <a:t>aspects</a:t>
            </a:r>
            <a:r>
              <a:rPr lang="it-IT" dirty="0" smtClean="0"/>
              <a:t> of IOT in the short/</a:t>
            </a:r>
            <a:r>
              <a:rPr lang="it-IT" dirty="0" err="1" smtClean="0"/>
              <a:t>mean</a:t>
            </a:r>
            <a:r>
              <a:rPr lang="it-IT" dirty="0" smtClean="0"/>
              <a:t> time are …</a:t>
            </a:r>
          </a:p>
          <a:p>
            <a:pPr lvl="1"/>
            <a:r>
              <a:rPr lang="it-IT" dirty="0" smtClean="0"/>
              <a:t>The </a:t>
            </a:r>
            <a:r>
              <a:rPr lang="it-IT" dirty="0" err="1" smtClean="0"/>
              <a:t>strategic</a:t>
            </a:r>
            <a:r>
              <a:rPr lang="it-IT" dirty="0" smtClean="0"/>
              <a:t> </a:t>
            </a:r>
            <a:r>
              <a:rPr lang="it-IT" dirty="0" err="1"/>
              <a:t>aspects</a:t>
            </a:r>
            <a:r>
              <a:rPr lang="it-IT" dirty="0"/>
              <a:t> of IOT in the </a:t>
            </a:r>
            <a:r>
              <a:rPr lang="it-IT" dirty="0" err="1" smtClean="0"/>
              <a:t>mean</a:t>
            </a:r>
            <a:r>
              <a:rPr lang="it-IT" dirty="0" smtClean="0"/>
              <a:t>/long time are …</a:t>
            </a:r>
          </a:p>
          <a:p>
            <a:r>
              <a:rPr lang="it-IT" dirty="0" err="1" smtClean="0"/>
              <a:t>As</a:t>
            </a:r>
            <a:r>
              <a:rPr lang="it-IT" dirty="0" smtClean="0"/>
              <a:t> a case </a:t>
            </a:r>
            <a:r>
              <a:rPr lang="it-IT" dirty="0" err="1" smtClean="0"/>
              <a:t>study</a:t>
            </a:r>
            <a:r>
              <a:rPr lang="it-IT" dirty="0" smtClean="0"/>
              <a:t> in the short/</a:t>
            </a:r>
            <a:r>
              <a:rPr lang="it-IT" dirty="0" err="1" smtClean="0"/>
              <a:t>mean</a:t>
            </a:r>
            <a:r>
              <a:rPr lang="it-IT" dirty="0" smtClean="0"/>
              <a:t>/long </a:t>
            </a: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smtClean="0"/>
              <a:t>propose …</a:t>
            </a:r>
            <a:endParaRPr lang="it-IT" dirty="0" smtClean="0"/>
          </a:p>
          <a:p>
            <a:r>
              <a:rPr lang="it-IT" dirty="0" err="1" smtClean="0"/>
              <a:t>As</a:t>
            </a:r>
            <a:r>
              <a:rPr lang="it-IT" dirty="0" smtClean="0"/>
              <a:t> an </a:t>
            </a:r>
            <a:r>
              <a:rPr lang="it-IT" dirty="0" err="1" smtClean="0"/>
              <a:t>improvement</a:t>
            </a:r>
            <a:r>
              <a:rPr lang="it-IT" dirty="0" smtClean="0"/>
              <a:t> of the </a:t>
            </a:r>
            <a:r>
              <a:rPr lang="it-IT" dirty="0" err="1" smtClean="0"/>
              <a:t>course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propose …</a:t>
            </a:r>
          </a:p>
          <a:p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97406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86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667498" y="1412776"/>
            <a:ext cx="784887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 err="1" smtClean="0"/>
              <a:t>docker</a:t>
            </a:r>
            <a:r>
              <a:rPr lang="it-IT" sz="2000" dirty="0" smtClean="0"/>
              <a:t> </a:t>
            </a:r>
            <a:r>
              <a:rPr lang="it-IT" sz="2000" dirty="0" err="1" smtClean="0"/>
              <a:t>ps</a:t>
            </a:r>
            <a:r>
              <a:rPr lang="it-IT" sz="2000" dirty="0" smtClean="0"/>
              <a:t> -a</a:t>
            </a:r>
            <a:endParaRPr lang="en-GB" sz="2000" dirty="0" smtClean="0"/>
          </a:p>
          <a:p>
            <a:r>
              <a:rPr lang="en-GB" sz="2000" dirty="0" err="1" smtClean="0"/>
              <a:t>docker</a:t>
            </a:r>
            <a:r>
              <a:rPr lang="en-GB" sz="2000" dirty="0" smtClean="0"/>
              <a:t> </a:t>
            </a:r>
            <a:r>
              <a:rPr lang="en-GB" sz="2000" dirty="0"/>
              <a:t>start </a:t>
            </a:r>
            <a:r>
              <a:rPr lang="en-GB" sz="2000" dirty="0" err="1" smtClean="0"/>
              <a:t>natmongo</a:t>
            </a:r>
            <a:endParaRPr lang="en-GB" sz="2000" dirty="0" smtClean="0"/>
          </a:p>
          <a:p>
            <a:r>
              <a:rPr lang="it-IT" sz="2000" dirty="0" err="1"/>
              <a:t>d</a:t>
            </a:r>
            <a:r>
              <a:rPr lang="it-IT" sz="2000" dirty="0" err="1" smtClean="0"/>
              <a:t>ocker</a:t>
            </a:r>
            <a:r>
              <a:rPr lang="it-IT" sz="2000" dirty="0" smtClean="0"/>
              <a:t> </a:t>
            </a:r>
            <a:r>
              <a:rPr lang="it-IT" sz="2000" dirty="0" err="1" smtClean="0"/>
              <a:t>ps</a:t>
            </a:r>
            <a:endParaRPr lang="en-GB" sz="2000" dirty="0" smtClean="0"/>
          </a:p>
          <a:p>
            <a:r>
              <a:rPr lang="en-GB" sz="2000" dirty="0" err="1"/>
              <a:t>docker</a:t>
            </a:r>
            <a:r>
              <a:rPr lang="en-GB" sz="2000" dirty="0"/>
              <a:t> exec -it </a:t>
            </a:r>
            <a:r>
              <a:rPr lang="en-GB" sz="2000" dirty="0" err="1"/>
              <a:t>natmongo</a:t>
            </a:r>
            <a:r>
              <a:rPr lang="en-GB" sz="2000" dirty="0"/>
              <a:t> /</a:t>
            </a:r>
            <a:r>
              <a:rPr lang="en-GB" sz="2000" dirty="0" smtClean="0"/>
              <a:t>bin/bash</a:t>
            </a:r>
          </a:p>
          <a:p>
            <a:r>
              <a:rPr lang="it-IT" sz="2000" dirty="0"/>
              <a:t>root@2dfcc1e4a145</a:t>
            </a:r>
            <a:r>
              <a:rPr lang="it-IT" sz="2000" dirty="0" smtClean="0"/>
              <a:t>:/# </a:t>
            </a:r>
            <a:r>
              <a:rPr lang="it-IT" sz="2000" dirty="0" err="1" smtClean="0"/>
              <a:t>mongo</a:t>
            </a:r>
            <a:endParaRPr lang="it-IT" sz="2000" dirty="0" smtClean="0"/>
          </a:p>
          <a:p>
            <a:r>
              <a:rPr lang="en-GB" sz="2000" dirty="0"/>
              <a:t>show </a:t>
            </a:r>
            <a:r>
              <a:rPr lang="en-GB" sz="2000" dirty="0" err="1" smtClean="0"/>
              <a:t>dbs</a:t>
            </a:r>
            <a:endParaRPr lang="en-GB" sz="2000" dirty="0" smtClean="0"/>
          </a:p>
          <a:p>
            <a:r>
              <a:rPr lang="it-IT" sz="2000" dirty="0"/>
              <a:t>u</a:t>
            </a:r>
            <a:r>
              <a:rPr lang="it-IT" sz="2000" dirty="0" smtClean="0"/>
              <a:t>se </a:t>
            </a:r>
            <a:r>
              <a:rPr lang="it-IT" sz="2000" dirty="0" err="1"/>
              <a:t>mongoNaive</a:t>
            </a:r>
            <a:endParaRPr lang="it-IT" sz="2000" dirty="0" smtClean="0"/>
          </a:p>
          <a:p>
            <a:r>
              <a:rPr lang="it-IT" sz="2000" dirty="0" smtClean="0"/>
              <a:t>show </a:t>
            </a:r>
            <a:r>
              <a:rPr lang="it-IT" sz="2000" dirty="0" err="1" smtClean="0"/>
              <a:t>collections</a:t>
            </a:r>
            <a:r>
              <a:rPr lang="it-IT" sz="2000" dirty="0" smtClean="0"/>
              <a:t> =&gt; </a:t>
            </a:r>
            <a:r>
              <a:rPr lang="it-IT" sz="2000" dirty="0" smtClean="0"/>
              <a:t>bls18logs, </a:t>
            </a:r>
            <a:r>
              <a:rPr lang="it-IT" sz="2000" dirty="0" err="1" smtClean="0"/>
              <a:t>users</a:t>
            </a:r>
            <a:endParaRPr lang="it-IT" sz="2000" dirty="0" smtClean="0"/>
          </a:p>
          <a:p>
            <a:r>
              <a:rPr lang="it-IT" sz="2000" dirty="0" err="1"/>
              <a:t>db.users.find</a:t>
            </a:r>
            <a:r>
              <a:rPr lang="it-IT" sz="2000" dirty="0" smtClean="0"/>
              <a:t>()</a:t>
            </a:r>
          </a:p>
          <a:p>
            <a:r>
              <a:rPr lang="it-IT" sz="2000" dirty="0" err="1"/>
              <a:t>db.users.find</a:t>
            </a:r>
            <a:r>
              <a:rPr lang="it-IT" sz="2000" dirty="0" smtClean="0"/>
              <a:t>()</a:t>
            </a:r>
            <a:r>
              <a:rPr lang="en-GB" sz="2000" dirty="0" smtClean="0"/>
              <a:t>.pretty()</a:t>
            </a:r>
          </a:p>
          <a:p>
            <a:r>
              <a:rPr lang="en-GB" sz="2000" dirty="0" err="1" smtClean="0"/>
              <a:t>db.users.find</a:t>
            </a:r>
            <a:r>
              <a:rPr lang="en-GB" sz="2000" dirty="0"/>
              <a:t>( {"username" : "</a:t>
            </a:r>
            <a:r>
              <a:rPr lang="en-GB" sz="2000" dirty="0" smtClean="0"/>
              <a:t>aa</a:t>
            </a:r>
            <a:r>
              <a:rPr lang="en-GB" sz="2000" dirty="0"/>
              <a:t>"} )</a:t>
            </a:r>
          </a:p>
        </p:txBody>
      </p:sp>
      <p:sp>
        <p:nvSpPr>
          <p:cNvPr id="5" name="Rettangolo 4"/>
          <p:cNvSpPr/>
          <p:nvPr/>
        </p:nvSpPr>
        <p:spPr>
          <a:xfrm>
            <a:off x="3036231" y="47635"/>
            <a:ext cx="57246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Mongo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(on </a:t>
            </a:r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Docker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667498" y="970965"/>
            <a:ext cx="5445080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Req4: creare un Log delle </a:t>
            </a:r>
            <a:r>
              <a:rPr lang="it-IT" sz="2400" dirty="0" err="1" smtClean="0">
                <a:solidFill>
                  <a:schemeClr val="tx1"/>
                </a:solidFill>
              </a:rPr>
              <a:t>varizioni</a:t>
            </a:r>
            <a:r>
              <a:rPr lang="it-IT" sz="2400" dirty="0" smtClean="0">
                <a:solidFill>
                  <a:schemeClr val="tx1"/>
                </a:solidFill>
              </a:rPr>
              <a:t> di stato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7402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87</a:t>
            </a:fld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4294967295"/>
          </p:nvPr>
        </p:nvSpPr>
        <p:spPr>
          <a:xfrm>
            <a:off x="251520" y="1232917"/>
            <a:ext cx="8229600" cy="42481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smtClean="0"/>
              <a:t>//models/dataModel.js</a:t>
            </a:r>
            <a:endParaRPr lang="en-GB" dirty="0"/>
          </a:p>
          <a:p>
            <a:pPr marL="0" indent="0">
              <a:buNone/>
            </a:pPr>
            <a:r>
              <a:rPr lang="en-GB" dirty="0" err="1" smtClean="0"/>
              <a:t>var</a:t>
            </a:r>
            <a:r>
              <a:rPr lang="en-GB" dirty="0" smtClean="0"/>
              <a:t> </a:t>
            </a:r>
            <a:r>
              <a:rPr lang="en-GB" dirty="0"/>
              <a:t>mongoose = require( 'mongoose' ); </a:t>
            </a:r>
            <a:r>
              <a:rPr lang="en-GB" sz="1600" dirty="0"/>
              <a:t>//</a:t>
            </a:r>
            <a:r>
              <a:rPr lang="en-GB" sz="1600" u="sng" dirty="0" err="1"/>
              <a:t>npm</a:t>
            </a:r>
            <a:r>
              <a:rPr lang="en-GB" sz="1600" u="sng" dirty="0"/>
              <a:t> install --save mongoose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var</a:t>
            </a:r>
            <a:r>
              <a:rPr lang="en-GB" dirty="0"/>
              <a:t> </a:t>
            </a:r>
            <a:r>
              <a:rPr lang="en-GB" dirty="0" err="1"/>
              <a:t>dataSchema</a:t>
            </a:r>
            <a:r>
              <a:rPr lang="en-GB" dirty="0"/>
              <a:t> = new </a:t>
            </a:r>
            <a:r>
              <a:rPr lang="en-GB" dirty="0" err="1"/>
              <a:t>mongoose.Schema</a:t>
            </a:r>
            <a:r>
              <a:rPr lang="en-GB" dirty="0"/>
              <a:t>({</a:t>
            </a:r>
          </a:p>
          <a:p>
            <a:pPr marL="0" indent="0">
              <a:buNone/>
            </a:pPr>
            <a:r>
              <a:rPr lang="en-GB" dirty="0"/>
              <a:t>    log:      { type: String, required: true }</a:t>
            </a:r>
          </a:p>
          <a:p>
            <a:pPr marL="0" indent="0">
              <a:buNone/>
            </a:pPr>
            <a:r>
              <a:rPr lang="en-GB" dirty="0"/>
              <a:t>});</a:t>
            </a:r>
          </a:p>
          <a:p>
            <a:pPr marL="0" indent="0">
              <a:buNone/>
            </a:pPr>
            <a:r>
              <a:rPr lang="en-GB" dirty="0"/>
              <a:t>//Create a data model using the schema;</a:t>
            </a:r>
          </a:p>
          <a:p>
            <a:pPr marL="0" indent="0">
              <a:buNone/>
            </a:pPr>
            <a:r>
              <a:rPr lang="en-GB" dirty="0" err="1"/>
              <a:t>var</a:t>
            </a:r>
            <a:r>
              <a:rPr lang="en-GB" dirty="0"/>
              <a:t> Bls18DataLog = </a:t>
            </a: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mongoose.model</a:t>
            </a:r>
            <a:r>
              <a:rPr lang="en-GB" dirty="0"/>
              <a:t>('bls18Log', </a:t>
            </a:r>
            <a:r>
              <a:rPr lang="en-GB" dirty="0" err="1"/>
              <a:t>dataSchema</a:t>
            </a:r>
            <a:r>
              <a:rPr lang="en-GB" dirty="0" smtClean="0"/>
              <a:t>); </a:t>
            </a:r>
            <a:r>
              <a:rPr lang="en-GB" sz="1900" dirty="0" smtClean="0"/>
              <a:t>//</a:t>
            </a:r>
            <a:r>
              <a:rPr lang="en-GB" sz="1900" dirty="0"/>
              <a:t>collection </a:t>
            </a:r>
            <a:r>
              <a:rPr lang="en-GB" sz="1900" dirty="0" smtClean="0"/>
              <a:t>bls18Logs;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module.exports</a:t>
            </a:r>
            <a:r>
              <a:rPr lang="en-GB" dirty="0"/>
              <a:t> = Bls18DataLog;</a:t>
            </a:r>
            <a:endParaRPr lang="en-GB" dirty="0"/>
          </a:p>
        </p:txBody>
      </p:sp>
      <p:sp>
        <p:nvSpPr>
          <p:cNvPr id="7" name="Rettangolo 6"/>
          <p:cNvSpPr/>
          <p:nvPr/>
        </p:nvSpPr>
        <p:spPr>
          <a:xfrm>
            <a:off x="6896696" y="3356992"/>
            <a:ext cx="203142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 smtClean="0"/>
              <a:t>utilsMongoose.js</a:t>
            </a:r>
            <a:endParaRPr lang="en-GB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467544" y="5937906"/>
            <a:ext cx="628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curl -X POST -d "{ \"log\": </a:t>
            </a:r>
            <a:r>
              <a:rPr lang="en-GB" dirty="0" smtClean="0"/>
              <a:t>\“lxxx</a:t>
            </a:r>
            <a:r>
              <a:rPr lang="en-GB" dirty="0"/>
              <a:t>\" }" http://localhost:8080/api/log</a:t>
            </a:r>
          </a:p>
        </p:txBody>
      </p:sp>
      <p:sp>
        <p:nvSpPr>
          <p:cNvPr id="9" name="Rettangolo 8"/>
          <p:cNvSpPr/>
          <p:nvPr/>
        </p:nvSpPr>
        <p:spPr>
          <a:xfrm>
            <a:off x="1907704" y="75171"/>
            <a:ext cx="6919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Mongo</a:t>
            </a:r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ose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(</a:t>
            </a:r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datamodel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61730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88</a:t>
            </a:fld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683567" y="1412776"/>
            <a:ext cx="651928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//controls/ctrlAddLogRest.js</a:t>
            </a:r>
          </a:p>
          <a:p>
            <a:endParaRPr lang="en-GB" dirty="0" smtClean="0"/>
          </a:p>
          <a:p>
            <a:r>
              <a:rPr lang="en-GB" dirty="0" err="1" smtClean="0"/>
              <a:t>var</a:t>
            </a:r>
            <a:r>
              <a:rPr lang="en-GB" dirty="0" smtClean="0"/>
              <a:t> </a:t>
            </a:r>
            <a:r>
              <a:rPr lang="en-GB" dirty="0"/>
              <a:t>Bls18DataLog = require('../models/</a:t>
            </a:r>
            <a:r>
              <a:rPr lang="en-GB" dirty="0" err="1"/>
              <a:t>logModel</a:t>
            </a:r>
            <a:r>
              <a:rPr lang="en-GB" dirty="0"/>
              <a:t>');</a:t>
            </a:r>
          </a:p>
          <a:p>
            <a:r>
              <a:rPr lang="en-GB" dirty="0"/>
              <a:t> </a:t>
            </a:r>
          </a:p>
          <a:p>
            <a:r>
              <a:rPr lang="en-GB" dirty="0" err="1"/>
              <a:t>module.exports.addLog</a:t>
            </a:r>
            <a:r>
              <a:rPr lang="en-GB" dirty="0"/>
              <a:t> = function(</a:t>
            </a:r>
            <a:r>
              <a:rPr lang="en-GB" dirty="0" err="1"/>
              <a:t>indata</a:t>
            </a:r>
            <a:r>
              <a:rPr lang="en-GB" dirty="0"/>
              <a:t>, response, </a:t>
            </a:r>
            <a:r>
              <a:rPr lang="en-GB" dirty="0" err="1"/>
              <a:t>cb</a:t>
            </a:r>
            <a:r>
              <a:rPr lang="en-GB" dirty="0"/>
              <a:t>){</a:t>
            </a:r>
          </a:p>
          <a:p>
            <a:r>
              <a:rPr lang="en-GB" dirty="0" err="1"/>
              <a:t>var</a:t>
            </a:r>
            <a:r>
              <a:rPr lang="en-GB" dirty="0"/>
              <a:t> data   = </a:t>
            </a:r>
            <a:r>
              <a:rPr lang="en-GB" dirty="0" err="1"/>
              <a:t>cvtDataToJson</a:t>
            </a:r>
            <a:r>
              <a:rPr lang="en-GB" dirty="0"/>
              <a:t>(</a:t>
            </a:r>
            <a:r>
              <a:rPr lang="en-GB" dirty="0" err="1"/>
              <a:t>indata</a:t>
            </a:r>
            <a:r>
              <a:rPr lang="en-GB" dirty="0"/>
              <a:t>);</a:t>
            </a:r>
          </a:p>
          <a:p>
            <a:r>
              <a:rPr lang="en-GB" dirty="0"/>
              <a:t> </a:t>
            </a:r>
            <a:r>
              <a:rPr lang="en-GB" dirty="0" smtClean="0"/>
              <a:t>	</a:t>
            </a:r>
            <a:r>
              <a:rPr lang="en-GB" dirty="0" err="1" smtClean="0"/>
              <a:t>var</a:t>
            </a:r>
            <a:r>
              <a:rPr lang="en-GB" dirty="0" smtClean="0"/>
              <a:t> </a:t>
            </a:r>
            <a:r>
              <a:rPr lang="en-GB" dirty="0" err="1"/>
              <a:t>newData</a:t>
            </a:r>
            <a:r>
              <a:rPr lang="en-GB" dirty="0"/>
              <a:t> = new Bls18DataLog( {</a:t>
            </a:r>
          </a:p>
          <a:p>
            <a:r>
              <a:rPr lang="en-GB" dirty="0"/>
              <a:t>  </a:t>
            </a:r>
            <a:r>
              <a:rPr lang="en-GB" dirty="0" smtClean="0"/>
              <a:t>	log</a:t>
            </a:r>
            <a:r>
              <a:rPr lang="en-GB" dirty="0"/>
              <a:t>:     data.log  </a:t>
            </a:r>
          </a:p>
          <a:p>
            <a:r>
              <a:rPr lang="en-GB" dirty="0"/>
              <a:t>} );</a:t>
            </a:r>
          </a:p>
          <a:p>
            <a:r>
              <a:rPr lang="en-GB" dirty="0"/>
              <a:t>console.log("</a:t>
            </a:r>
            <a:r>
              <a:rPr lang="en-GB" dirty="0" err="1"/>
              <a:t>ctrlAddLogRest</a:t>
            </a:r>
            <a:r>
              <a:rPr lang="en-GB" dirty="0"/>
              <a:t> SAVING " + </a:t>
            </a:r>
            <a:r>
              <a:rPr lang="en-GB" dirty="0" err="1"/>
              <a:t>JSON.stringify</a:t>
            </a:r>
            <a:r>
              <a:rPr lang="en-GB" dirty="0"/>
              <a:t>( </a:t>
            </a:r>
            <a:r>
              <a:rPr lang="en-GB" dirty="0" err="1"/>
              <a:t>newData</a:t>
            </a:r>
            <a:r>
              <a:rPr lang="en-GB" dirty="0"/>
              <a:t>)  );</a:t>
            </a:r>
          </a:p>
          <a:p>
            <a:r>
              <a:rPr lang="en-GB" dirty="0" err="1"/>
              <a:t>newData.save</a:t>
            </a:r>
            <a:r>
              <a:rPr lang="en-GB" dirty="0"/>
              <a:t>( function(err) { </a:t>
            </a:r>
          </a:p>
          <a:p>
            <a:pPr lvl="1"/>
            <a:r>
              <a:rPr lang="en-GB" dirty="0" err="1"/>
              <a:t>var</a:t>
            </a:r>
            <a:r>
              <a:rPr lang="en-GB" dirty="0"/>
              <a:t> s = "";</a:t>
            </a:r>
          </a:p>
          <a:p>
            <a:pPr lvl="1"/>
            <a:r>
              <a:rPr lang="en-GB" dirty="0"/>
              <a:t>if( err ) s="ERROR in adding log";</a:t>
            </a:r>
          </a:p>
          <a:p>
            <a:pPr lvl="1"/>
            <a:r>
              <a:rPr lang="en-GB" dirty="0"/>
              <a:t>else s="Data saved successfully";</a:t>
            </a:r>
          </a:p>
          <a:p>
            <a:pPr lvl="1"/>
            <a:r>
              <a:rPr lang="en-GB" dirty="0" err="1"/>
              <a:t>cb</a:t>
            </a:r>
            <a:r>
              <a:rPr lang="en-GB" dirty="0"/>
              <a:t>( err, response, s ); //standard;</a:t>
            </a:r>
          </a:p>
          <a:p>
            <a:r>
              <a:rPr lang="en-GB" dirty="0"/>
              <a:t> });</a:t>
            </a:r>
          </a:p>
          <a:p>
            <a:r>
              <a:rPr lang="en-GB" dirty="0" smtClean="0"/>
              <a:t>}</a:t>
            </a:r>
            <a:endParaRPr lang="en-GB" dirty="0"/>
          </a:p>
        </p:txBody>
      </p:sp>
      <p:sp>
        <p:nvSpPr>
          <p:cNvPr id="8" name="Rettangolo 7"/>
          <p:cNvSpPr/>
          <p:nvPr/>
        </p:nvSpPr>
        <p:spPr>
          <a:xfrm>
            <a:off x="4743655" y="47635"/>
            <a:ext cx="23097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Control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51864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ttangolo 106"/>
          <p:cNvSpPr/>
          <p:nvPr/>
        </p:nvSpPr>
        <p:spPr>
          <a:xfrm>
            <a:off x="2161680" y="2204864"/>
            <a:ext cx="4009071" cy="32447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tangolo 3"/>
          <p:cNvSpPr/>
          <p:nvPr/>
        </p:nvSpPr>
        <p:spPr>
          <a:xfrm>
            <a:off x="6984131" y="3278118"/>
            <a:ext cx="986408" cy="4647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Led 1</a:t>
            </a:r>
            <a:endParaRPr lang="en-GB" sz="1400" dirty="0"/>
          </a:p>
        </p:txBody>
      </p:sp>
      <p:sp>
        <p:nvSpPr>
          <p:cNvPr id="5" name="Rettangolo 4"/>
          <p:cNvSpPr/>
          <p:nvPr/>
        </p:nvSpPr>
        <p:spPr>
          <a:xfrm>
            <a:off x="6984131" y="4402467"/>
            <a:ext cx="986408" cy="4647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Fan 1</a:t>
            </a:r>
            <a:endParaRPr lang="en-GB" sz="1400" dirty="0"/>
          </a:p>
        </p:txBody>
      </p:sp>
      <p:sp>
        <p:nvSpPr>
          <p:cNvPr id="6" name="Rettangolo 5"/>
          <p:cNvSpPr/>
          <p:nvPr/>
        </p:nvSpPr>
        <p:spPr>
          <a:xfrm>
            <a:off x="5184343" y="3278117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cxnSp>
        <p:nvCxnSpPr>
          <p:cNvPr id="8" name="Connettore 4 7"/>
          <p:cNvCxnSpPr>
            <a:stCxn id="6" idx="3"/>
            <a:endCxn id="4" idx="1"/>
          </p:cNvCxnSpPr>
          <p:nvPr/>
        </p:nvCxnSpPr>
        <p:spPr>
          <a:xfrm>
            <a:off x="6170751" y="3510500"/>
            <a:ext cx="813380" cy="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/>
          <p:cNvSpPr/>
          <p:nvPr/>
        </p:nvSpPr>
        <p:spPr>
          <a:xfrm>
            <a:off x="5139407" y="4412443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cxnSp>
        <p:nvCxnSpPr>
          <p:cNvPr id="11" name="Connettore 2 10"/>
          <p:cNvCxnSpPr>
            <a:stCxn id="9" idx="3"/>
            <a:endCxn id="5" idx="1"/>
          </p:cNvCxnSpPr>
          <p:nvPr/>
        </p:nvCxnSpPr>
        <p:spPr>
          <a:xfrm flipV="1">
            <a:off x="6125815" y="4634850"/>
            <a:ext cx="858316" cy="99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/>
          <p:cNvSpPr txBox="1"/>
          <p:nvPr/>
        </p:nvSpPr>
        <p:spPr>
          <a:xfrm>
            <a:off x="6316543" y="3519465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CoAP</a:t>
            </a:r>
            <a:endParaRPr lang="en-GB" sz="1400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6221550" y="4280575"/>
            <a:ext cx="762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OPC-UA</a:t>
            </a:r>
            <a:endParaRPr lang="en-GB" sz="1400" dirty="0"/>
          </a:p>
        </p:txBody>
      </p:sp>
      <p:sp>
        <p:nvSpPr>
          <p:cNvPr id="20" name="Ovale 19"/>
          <p:cNvSpPr/>
          <p:nvPr/>
        </p:nvSpPr>
        <p:spPr>
          <a:xfrm>
            <a:off x="3216272" y="3254517"/>
            <a:ext cx="1570456" cy="1494363"/>
          </a:xfrm>
          <a:prstGeom prst="ellipse">
            <a:avLst/>
          </a:prstGeom>
          <a:solidFill>
            <a:srgbClr val="FFFFCC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Resource</a:t>
            </a:r>
          </a:p>
          <a:p>
            <a:pPr algn="ctr"/>
            <a:r>
              <a:rPr lang="it-IT" dirty="0" smtClean="0"/>
              <a:t>(domain)</a:t>
            </a:r>
          </a:p>
          <a:p>
            <a:pPr algn="ctr"/>
            <a:r>
              <a:rPr lang="it-IT" dirty="0" smtClean="0"/>
              <a:t>Model</a:t>
            </a:r>
            <a:endParaRPr lang="en-GB" dirty="0"/>
          </a:p>
        </p:txBody>
      </p:sp>
      <p:pic>
        <p:nvPicPr>
          <p:cNvPr id="34" name="Immagin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78482" y="5509968"/>
            <a:ext cx="850139" cy="1175061"/>
          </a:xfrm>
          <a:prstGeom prst="rect">
            <a:avLst/>
          </a:prstGeom>
        </p:spPr>
      </p:pic>
      <p:sp>
        <p:nvSpPr>
          <p:cNvPr id="75" name="Ovale 74"/>
          <p:cNvSpPr/>
          <p:nvPr/>
        </p:nvSpPr>
        <p:spPr>
          <a:xfrm>
            <a:off x="2179479" y="2285374"/>
            <a:ext cx="1561062" cy="792088"/>
          </a:xfrm>
          <a:prstGeom prst="ellipse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 smtClean="0"/>
              <a:t>Controller</a:t>
            </a:r>
            <a:endParaRPr lang="en-GB" sz="1600" dirty="0"/>
          </a:p>
        </p:txBody>
      </p:sp>
      <p:cxnSp>
        <p:nvCxnSpPr>
          <p:cNvPr id="116" name="Connettore 4 115"/>
          <p:cNvCxnSpPr>
            <a:stCxn id="20" idx="4"/>
            <a:endCxn id="34" idx="3"/>
          </p:cNvCxnSpPr>
          <p:nvPr/>
        </p:nvCxnSpPr>
        <p:spPr>
          <a:xfrm rot="16200000" flipH="1">
            <a:off x="4965682" y="3784698"/>
            <a:ext cx="1348619" cy="327698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ttangolo 188"/>
          <p:cNvSpPr/>
          <p:nvPr/>
        </p:nvSpPr>
        <p:spPr>
          <a:xfrm>
            <a:off x="283150" y="4195701"/>
            <a:ext cx="1193685" cy="8655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Sensor1</a:t>
            </a:r>
          </a:p>
          <a:p>
            <a:pPr algn="ctr"/>
            <a:r>
              <a:rPr lang="it-IT" sz="1400" dirty="0" smtClean="0"/>
              <a:t>Temperature</a:t>
            </a:r>
            <a:endParaRPr lang="en-GB" sz="1400" dirty="0"/>
          </a:p>
        </p:txBody>
      </p:sp>
      <p:sp>
        <p:nvSpPr>
          <p:cNvPr id="190" name="Rettangolo 189"/>
          <p:cNvSpPr/>
          <p:nvPr/>
        </p:nvSpPr>
        <p:spPr>
          <a:xfrm>
            <a:off x="2147365" y="4396086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cxnSp>
        <p:nvCxnSpPr>
          <p:cNvPr id="219" name="Connettore 4 218"/>
          <p:cNvCxnSpPr>
            <a:stCxn id="189" idx="3"/>
            <a:endCxn id="190" idx="1"/>
          </p:cNvCxnSpPr>
          <p:nvPr/>
        </p:nvCxnSpPr>
        <p:spPr>
          <a:xfrm>
            <a:off x="1476835" y="4628468"/>
            <a:ext cx="670530" cy="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ttangolo 237"/>
          <p:cNvSpPr/>
          <p:nvPr/>
        </p:nvSpPr>
        <p:spPr>
          <a:xfrm>
            <a:off x="3511626" y="4984856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r>
              <a:rPr lang="it-IT" sz="1400" dirty="0" smtClean="0"/>
              <a:t> DB</a:t>
            </a:r>
            <a:endParaRPr lang="en-GB" sz="1400" dirty="0"/>
          </a:p>
        </p:txBody>
      </p:sp>
      <p:cxnSp>
        <p:nvCxnSpPr>
          <p:cNvPr id="242" name="Connettore 4 241"/>
          <p:cNvCxnSpPr>
            <a:stCxn id="190" idx="0"/>
          </p:cNvCxnSpPr>
          <p:nvPr/>
        </p:nvCxnSpPr>
        <p:spPr>
          <a:xfrm rot="5400000" flipH="1" flipV="1">
            <a:off x="2648194" y="3849419"/>
            <a:ext cx="539042" cy="5542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Connettore 4 247"/>
          <p:cNvCxnSpPr>
            <a:stCxn id="20" idx="6"/>
            <a:endCxn id="9" idx="1"/>
          </p:cNvCxnSpPr>
          <p:nvPr/>
        </p:nvCxnSpPr>
        <p:spPr>
          <a:xfrm>
            <a:off x="4786728" y="4001699"/>
            <a:ext cx="352679" cy="64312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nettore 4 250"/>
          <p:cNvCxnSpPr>
            <a:stCxn id="20" idx="6"/>
            <a:endCxn id="6" idx="1"/>
          </p:cNvCxnSpPr>
          <p:nvPr/>
        </p:nvCxnSpPr>
        <p:spPr>
          <a:xfrm flipV="1">
            <a:off x="4786728" y="3510500"/>
            <a:ext cx="397615" cy="49119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4 20"/>
          <p:cNvCxnSpPr>
            <a:stCxn id="20" idx="1"/>
            <a:endCxn id="75" idx="4"/>
          </p:cNvCxnSpPr>
          <p:nvPr/>
        </p:nvCxnSpPr>
        <p:spPr>
          <a:xfrm rot="16200000" flipV="1">
            <a:off x="3005186" y="3032287"/>
            <a:ext cx="395899" cy="486250"/>
          </a:xfrm>
          <a:prstGeom prst="bentConnector3">
            <a:avLst>
              <a:gd name="adj1" fmla="val -171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4 23"/>
          <p:cNvCxnSpPr/>
          <p:nvPr/>
        </p:nvCxnSpPr>
        <p:spPr>
          <a:xfrm rot="16200000" flipH="1">
            <a:off x="3599096" y="2822862"/>
            <a:ext cx="547179" cy="264289"/>
          </a:xfrm>
          <a:prstGeom prst="bentConnector3">
            <a:avLst>
              <a:gd name="adj1" fmla="val -986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351" y="209397"/>
            <a:ext cx="28194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Connettore 4 26"/>
          <p:cNvCxnSpPr>
            <a:stCxn id="189" idx="0"/>
            <a:endCxn id="75" idx="2"/>
          </p:cNvCxnSpPr>
          <p:nvPr/>
        </p:nvCxnSpPr>
        <p:spPr>
          <a:xfrm rot="5400000" flipH="1" flipV="1">
            <a:off x="772595" y="2788817"/>
            <a:ext cx="1514283" cy="1299486"/>
          </a:xfrm>
          <a:prstGeom prst="bentConnector2">
            <a:avLst/>
          </a:prstGeom>
          <a:ln w="381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861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4" grpId="0" animBg="1"/>
      <p:bldP spid="5" grpId="0" animBg="1"/>
      <p:bldP spid="6" grpId="0" animBg="1"/>
      <p:bldP spid="9" grpId="0" animBg="1"/>
      <p:bldP spid="18" grpId="0"/>
      <p:bldP spid="19" grpId="0"/>
      <p:bldP spid="20" grpId="0" animBg="1"/>
      <p:bldP spid="75" grpId="0" animBg="1"/>
      <p:bldP spid="189" grpId="0" animBg="1"/>
      <p:bldP spid="190" grpId="0" animBg="1"/>
      <p:bldP spid="2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digital</a:t>
            </a:r>
            <a:r>
              <a:rPr lang="it-IT" dirty="0" smtClean="0"/>
              <a:t> </a:t>
            </a:r>
            <a:r>
              <a:rPr lang="it-IT" dirty="0" err="1" smtClean="0"/>
              <a:t>disruption</a:t>
            </a:r>
            <a:r>
              <a:rPr lang="it-IT" dirty="0" smtClean="0"/>
              <a:t> </a:t>
            </a:r>
            <a:endParaRPr lang="en-GB" dirty="0"/>
          </a:p>
        </p:txBody>
      </p:sp>
      <p:sp>
        <p:nvSpPr>
          <p:cNvPr id="5" name="Sottotitolo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GB" dirty="0"/>
              <a:t>Digital disruption is the change that occurs when new digital technologies and business models affect the </a:t>
            </a:r>
            <a:r>
              <a:rPr lang="en-GB" u="sng" dirty="0">
                <a:hlinkClick r:id="rId2"/>
              </a:rPr>
              <a:t>value proposition</a:t>
            </a:r>
            <a:r>
              <a:rPr lang="en-GB" dirty="0"/>
              <a:t> of existing goods and services</a:t>
            </a:r>
            <a:r>
              <a:rPr lang="en-GB" dirty="0" smtClean="0"/>
              <a:t>.</a:t>
            </a:r>
          </a:p>
          <a:p>
            <a:pPr algn="just"/>
            <a:r>
              <a:rPr lang="en-GB" dirty="0"/>
              <a:t>It is often confused with the term </a:t>
            </a:r>
            <a:r>
              <a:rPr lang="en-GB" u="sng" dirty="0">
                <a:hlinkClick r:id="rId3"/>
              </a:rPr>
              <a:t>disruptive technology</a:t>
            </a:r>
            <a:r>
              <a:rPr lang="en-GB" dirty="0"/>
              <a:t>, a term coined by Harvard Business School professor Clayton M. Christensen to describe a new technology that displaces an established technology.</a:t>
            </a:r>
            <a:endParaRPr lang="en-GB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06459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4 5"/>
          <p:cNvCxnSpPr>
            <a:stCxn id="24" idx="0"/>
            <a:endCxn id="7" idx="2"/>
          </p:cNvCxnSpPr>
          <p:nvPr/>
        </p:nvCxnSpPr>
        <p:spPr>
          <a:xfrm rot="5400000" flipH="1" flipV="1">
            <a:off x="1631416" y="3055844"/>
            <a:ext cx="2971132" cy="113785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ttangolo arrotondato 96"/>
          <p:cNvSpPr/>
          <p:nvPr/>
        </p:nvSpPr>
        <p:spPr>
          <a:xfrm>
            <a:off x="4716017" y="544538"/>
            <a:ext cx="2664295" cy="34605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90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2909001" y="1275108"/>
            <a:ext cx="1553815" cy="8640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Frontend</a:t>
            </a:r>
            <a:endParaRPr lang="it-IT" dirty="0" smtClean="0"/>
          </a:p>
          <a:p>
            <a:pPr algn="ctr"/>
            <a:r>
              <a:rPr lang="it-IT" dirty="0" smtClean="0"/>
              <a:t>server</a:t>
            </a:r>
            <a:endParaRPr lang="en-GB" dirty="0"/>
          </a:p>
        </p:txBody>
      </p:sp>
      <p:sp>
        <p:nvSpPr>
          <p:cNvPr id="36" name="Rettangolo 35"/>
          <p:cNvSpPr/>
          <p:nvPr/>
        </p:nvSpPr>
        <p:spPr>
          <a:xfrm>
            <a:off x="7587475" y="886230"/>
            <a:ext cx="914400" cy="45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Sensor</a:t>
            </a:r>
          </a:p>
          <a:p>
            <a:pPr algn="ctr"/>
            <a:r>
              <a:rPr lang="it-IT" sz="1400" dirty="0" smtClean="0"/>
              <a:t>Impl1</a:t>
            </a:r>
            <a:endParaRPr lang="en-GB" sz="1400" dirty="0"/>
          </a:p>
        </p:txBody>
      </p:sp>
      <p:sp>
        <p:nvSpPr>
          <p:cNvPr id="37" name="Rettangolo 36"/>
          <p:cNvSpPr/>
          <p:nvPr/>
        </p:nvSpPr>
        <p:spPr>
          <a:xfrm>
            <a:off x="7587475" y="1478556"/>
            <a:ext cx="1008112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Actuator</a:t>
            </a:r>
            <a:endParaRPr lang="it-IT" sz="1400" dirty="0" smtClean="0"/>
          </a:p>
          <a:p>
            <a:pPr algn="ctr"/>
            <a:r>
              <a:rPr lang="it-IT" sz="1400" dirty="0" smtClean="0"/>
              <a:t>Impl1</a:t>
            </a:r>
            <a:endParaRPr lang="en-GB" sz="1400" dirty="0"/>
          </a:p>
        </p:txBody>
      </p:sp>
      <p:sp>
        <p:nvSpPr>
          <p:cNvPr id="38" name="Rettangolo 37"/>
          <p:cNvSpPr/>
          <p:nvPr/>
        </p:nvSpPr>
        <p:spPr>
          <a:xfrm>
            <a:off x="5175188" y="1419127"/>
            <a:ext cx="1699166" cy="576064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Resource Model</a:t>
            </a:r>
            <a:endParaRPr lang="en-GB" dirty="0"/>
          </a:p>
        </p:txBody>
      </p:sp>
      <p:cxnSp>
        <p:nvCxnSpPr>
          <p:cNvPr id="12" name="Connettore 4 11"/>
          <p:cNvCxnSpPr>
            <a:stCxn id="36" idx="1"/>
            <a:endCxn id="38" idx="0"/>
          </p:cNvCxnSpPr>
          <p:nvPr/>
        </p:nvCxnSpPr>
        <p:spPr>
          <a:xfrm rot="10800000" flipV="1">
            <a:off x="6024771" y="1114829"/>
            <a:ext cx="1562704" cy="30429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4 20"/>
          <p:cNvCxnSpPr>
            <a:stCxn id="38" idx="3"/>
            <a:endCxn id="37" idx="1"/>
          </p:cNvCxnSpPr>
          <p:nvPr/>
        </p:nvCxnSpPr>
        <p:spPr>
          <a:xfrm flipV="1">
            <a:off x="6874354" y="1707156"/>
            <a:ext cx="713121" cy="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4 42"/>
          <p:cNvCxnSpPr>
            <a:stCxn id="7" idx="3"/>
            <a:endCxn id="38" idx="1"/>
          </p:cNvCxnSpPr>
          <p:nvPr/>
        </p:nvCxnSpPr>
        <p:spPr>
          <a:xfrm>
            <a:off x="4462816" y="1707156"/>
            <a:ext cx="712372" cy="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tangolo arrotondato 51"/>
          <p:cNvSpPr/>
          <p:nvPr/>
        </p:nvSpPr>
        <p:spPr>
          <a:xfrm>
            <a:off x="4853318" y="2787279"/>
            <a:ext cx="2378407" cy="72008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Application </a:t>
            </a:r>
            <a:r>
              <a:rPr lang="it-IT" dirty="0" err="1"/>
              <a:t>L</a:t>
            </a:r>
            <a:r>
              <a:rPr lang="it-IT" dirty="0" err="1" smtClean="0"/>
              <a:t>ogic</a:t>
            </a:r>
            <a:endParaRPr lang="it-IT" dirty="0" smtClean="0"/>
          </a:p>
          <a:p>
            <a:pPr algn="ctr"/>
            <a:r>
              <a:rPr lang="it-IT" dirty="0"/>
              <a:t>(</a:t>
            </a:r>
            <a:r>
              <a:rPr lang="it-IT" dirty="0" smtClean="0"/>
              <a:t>Controller)</a:t>
            </a:r>
            <a:endParaRPr lang="en-GB" dirty="0"/>
          </a:p>
        </p:txBody>
      </p:sp>
      <p:cxnSp>
        <p:nvCxnSpPr>
          <p:cNvPr id="54" name="Connettore 4 53"/>
          <p:cNvCxnSpPr/>
          <p:nvPr/>
        </p:nvCxnSpPr>
        <p:spPr>
          <a:xfrm rot="16200000" flipH="1">
            <a:off x="4906188" y="2391235"/>
            <a:ext cx="792090" cy="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4 64"/>
          <p:cNvCxnSpPr/>
          <p:nvPr/>
        </p:nvCxnSpPr>
        <p:spPr>
          <a:xfrm rot="5400000" flipH="1" flipV="1">
            <a:off x="6236106" y="2374838"/>
            <a:ext cx="831236" cy="635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66" y="937659"/>
            <a:ext cx="2130588" cy="1538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0" name="Connettore 4 89"/>
          <p:cNvCxnSpPr>
            <a:stCxn id="70" idx="3"/>
            <a:endCxn id="7" idx="1"/>
          </p:cNvCxnSpPr>
          <p:nvPr/>
        </p:nvCxnSpPr>
        <p:spPr>
          <a:xfrm>
            <a:off x="2340954" y="1707156"/>
            <a:ext cx="568047" cy="127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asellaDiTesto 92"/>
          <p:cNvSpPr txBox="1"/>
          <p:nvPr/>
        </p:nvSpPr>
        <p:spPr>
          <a:xfrm>
            <a:off x="84189" y="2543937"/>
            <a:ext cx="4095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curl http://</a:t>
            </a:r>
            <a:r>
              <a:rPr lang="en-GB" sz="1600" dirty="0" smtClean="0"/>
              <a:t>localhost:3000/pi/actuators/leds/L1</a:t>
            </a:r>
            <a:endParaRPr lang="en-GB" sz="1600" dirty="0"/>
          </a:p>
        </p:txBody>
      </p:sp>
      <p:grpSp>
        <p:nvGrpSpPr>
          <p:cNvPr id="18" name="Gruppo 17"/>
          <p:cNvGrpSpPr/>
          <p:nvPr/>
        </p:nvGrpSpPr>
        <p:grpSpPr>
          <a:xfrm>
            <a:off x="7104860" y="3348032"/>
            <a:ext cx="788824" cy="272100"/>
            <a:chOff x="346851" y="5561985"/>
            <a:chExt cx="788824" cy="272100"/>
          </a:xfrm>
        </p:grpSpPr>
        <p:sp>
          <p:nvSpPr>
            <p:cNvPr id="19" name="Figura a mano libera 18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0" name="Connettore 2 19"/>
            <p:cNvCxnSpPr>
              <a:stCxn id="19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asellaDiTesto 3"/>
          <p:cNvSpPr txBox="1"/>
          <p:nvPr/>
        </p:nvSpPr>
        <p:spPr>
          <a:xfrm>
            <a:off x="4914053" y="3567654"/>
            <a:ext cx="4234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/>
              <a:t>msg</a:t>
            </a:r>
            <a:r>
              <a:rPr lang="en-GB" sz="1400" dirty="0"/>
              <a:t>(</a:t>
            </a:r>
            <a:r>
              <a:rPr lang="en-GB" sz="1400" dirty="0" err="1"/>
              <a:t>ctrlEvent,event,js,none,ctrlEvent</a:t>
            </a:r>
            <a:r>
              <a:rPr lang="en-GB" sz="1400" dirty="0"/>
              <a:t>(</a:t>
            </a:r>
            <a:r>
              <a:rPr lang="en-GB" sz="1400" dirty="0" err="1"/>
              <a:t>leds</a:t>
            </a:r>
            <a:r>
              <a:rPr lang="en-GB" sz="1400" dirty="0"/>
              <a:t>, led1, </a:t>
            </a:r>
            <a:r>
              <a:rPr lang="en-GB" sz="1400" dirty="0" smtClean="0"/>
              <a:t>VAL N)</a:t>
            </a:r>
            <a:endParaRPr lang="en-GB" sz="1400" dirty="0"/>
          </a:p>
        </p:txBody>
      </p:sp>
      <p:sp>
        <p:nvSpPr>
          <p:cNvPr id="22" name="Rettangolo 21"/>
          <p:cNvSpPr/>
          <p:nvPr/>
        </p:nvSpPr>
        <p:spPr>
          <a:xfrm>
            <a:off x="6202484" y="4669713"/>
            <a:ext cx="1777115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Led on </a:t>
            </a:r>
            <a:r>
              <a:rPr lang="it-IT" sz="1400" dirty="0" err="1" smtClean="0"/>
              <a:t>Rasp</a:t>
            </a:r>
            <a:endParaRPr lang="en-GB" sz="1400" dirty="0"/>
          </a:p>
        </p:txBody>
      </p:sp>
      <p:sp>
        <p:nvSpPr>
          <p:cNvPr id="23" name="Rettangolo 22"/>
          <p:cNvSpPr/>
          <p:nvPr/>
        </p:nvSpPr>
        <p:spPr>
          <a:xfrm>
            <a:off x="6212545" y="5292633"/>
            <a:ext cx="1777115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Led </a:t>
            </a:r>
            <a:r>
              <a:rPr lang="it-IT" sz="1400" dirty="0" err="1" smtClean="0"/>
              <a:t>Mock</a:t>
            </a:r>
            <a:r>
              <a:rPr lang="it-IT" sz="1400" dirty="0" smtClean="0"/>
              <a:t> </a:t>
            </a:r>
            <a:r>
              <a:rPr lang="it-IT" sz="1400" dirty="0" err="1" smtClean="0"/>
              <a:t>Gui</a:t>
            </a:r>
            <a:endParaRPr lang="en-GB" sz="1400" dirty="0"/>
          </a:p>
        </p:txBody>
      </p:sp>
      <p:sp>
        <p:nvSpPr>
          <p:cNvPr id="24" name="Rettangolo 23"/>
          <p:cNvSpPr/>
          <p:nvPr/>
        </p:nvSpPr>
        <p:spPr>
          <a:xfrm>
            <a:off x="210366" y="5110336"/>
            <a:ext cx="4675380" cy="622920"/>
          </a:xfrm>
          <a:prstGeom prst="rect">
            <a:avLst/>
          </a:prstGeom>
          <a:solidFill>
            <a:srgbClr val="CCFF33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 err="1"/>
              <a:t>it.unibo.frontend</a:t>
            </a:r>
            <a:r>
              <a:rPr lang="en-GB" sz="1400" b="1" dirty="0"/>
              <a:t>/</a:t>
            </a:r>
            <a:r>
              <a:rPr lang="en-GB" sz="1400" b="1" dirty="0" err="1"/>
              <a:t>src</a:t>
            </a:r>
            <a:r>
              <a:rPr lang="en-GB" sz="1400" b="1" dirty="0"/>
              <a:t>/it/</a:t>
            </a:r>
            <a:r>
              <a:rPr lang="en-GB" sz="1400" b="1" dirty="0" err="1"/>
              <a:t>unibo</a:t>
            </a:r>
            <a:r>
              <a:rPr lang="en-GB" sz="1400" b="1" dirty="0"/>
              <a:t>/frontend/RestClientHttp.java</a:t>
            </a:r>
          </a:p>
        </p:txBody>
      </p:sp>
      <p:sp>
        <p:nvSpPr>
          <p:cNvPr id="25" name="Rettangolo 24"/>
          <p:cNvSpPr/>
          <p:nvPr/>
        </p:nvSpPr>
        <p:spPr>
          <a:xfrm>
            <a:off x="160137" y="4005064"/>
            <a:ext cx="4555880" cy="622920"/>
          </a:xfrm>
          <a:prstGeom prst="rect">
            <a:avLst/>
          </a:prstGeom>
          <a:solidFill>
            <a:srgbClr val="CCFF33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 err="1"/>
              <a:t>it.unibo.frontend</a:t>
            </a:r>
            <a:r>
              <a:rPr lang="en-GB" sz="1400" b="1" dirty="0"/>
              <a:t>/</a:t>
            </a:r>
            <a:r>
              <a:rPr lang="en-GB" sz="1400" b="1" dirty="0" err="1"/>
              <a:t>nodeCode</a:t>
            </a:r>
            <a:r>
              <a:rPr lang="en-GB" sz="1400" b="1" dirty="0"/>
              <a:t>/</a:t>
            </a:r>
            <a:r>
              <a:rPr lang="en-GB" sz="1400" b="1" u="sng" dirty="0"/>
              <a:t>frontend/clientRest.js</a:t>
            </a:r>
            <a:endParaRPr lang="en-GB" sz="1400" b="1" dirty="0"/>
          </a:p>
        </p:txBody>
      </p:sp>
      <p:grpSp>
        <p:nvGrpSpPr>
          <p:cNvPr id="29" name="Gruppo 28"/>
          <p:cNvGrpSpPr/>
          <p:nvPr/>
        </p:nvGrpSpPr>
        <p:grpSpPr>
          <a:xfrm>
            <a:off x="5247413" y="4762263"/>
            <a:ext cx="788824" cy="272100"/>
            <a:chOff x="346851" y="5561985"/>
            <a:chExt cx="788824" cy="272100"/>
          </a:xfrm>
        </p:grpSpPr>
        <p:sp>
          <p:nvSpPr>
            <p:cNvPr id="30" name="Figura a mano libera 29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1" name="Connettore 2 30"/>
            <p:cNvCxnSpPr>
              <a:stCxn id="30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o 31"/>
          <p:cNvGrpSpPr/>
          <p:nvPr/>
        </p:nvGrpSpPr>
        <p:grpSpPr>
          <a:xfrm>
            <a:off x="5247413" y="5401760"/>
            <a:ext cx="788824" cy="272100"/>
            <a:chOff x="346851" y="5561985"/>
            <a:chExt cx="788824" cy="272100"/>
          </a:xfrm>
        </p:grpSpPr>
        <p:sp>
          <p:nvSpPr>
            <p:cNvPr id="33" name="Figura a mano libera 32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4" name="Connettore 2 33"/>
            <p:cNvCxnSpPr>
              <a:stCxn id="33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ttangolo 34"/>
          <p:cNvSpPr/>
          <p:nvPr/>
        </p:nvSpPr>
        <p:spPr>
          <a:xfrm>
            <a:off x="5233698" y="190466"/>
            <a:ext cx="497251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9" name="Rettangolo 38"/>
          <p:cNvSpPr/>
          <p:nvPr/>
        </p:nvSpPr>
        <p:spPr>
          <a:xfrm>
            <a:off x="3147297" y="140540"/>
            <a:ext cx="497251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0" name="Rettangolo 39"/>
          <p:cNvSpPr/>
          <p:nvPr/>
        </p:nvSpPr>
        <p:spPr>
          <a:xfrm>
            <a:off x="506333" y="9290"/>
            <a:ext cx="801823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3a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1" name="Rettangolo 40"/>
          <p:cNvSpPr/>
          <p:nvPr/>
        </p:nvSpPr>
        <p:spPr>
          <a:xfrm>
            <a:off x="440041" y="3068583"/>
            <a:ext cx="827470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3b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2" name="Rettangolo 41"/>
          <p:cNvSpPr/>
          <p:nvPr/>
        </p:nvSpPr>
        <p:spPr>
          <a:xfrm>
            <a:off x="459027" y="5733256"/>
            <a:ext cx="755336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3c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4" name="Rettangolo 43"/>
          <p:cNvSpPr/>
          <p:nvPr/>
        </p:nvSpPr>
        <p:spPr>
          <a:xfrm>
            <a:off x="8160606" y="4212485"/>
            <a:ext cx="801823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4a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5" name="Rettangolo 44"/>
          <p:cNvSpPr/>
          <p:nvPr/>
        </p:nvSpPr>
        <p:spPr>
          <a:xfrm>
            <a:off x="8147782" y="5195882"/>
            <a:ext cx="827471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4b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6" name="Rettangolo 45"/>
          <p:cNvSpPr/>
          <p:nvPr/>
        </p:nvSpPr>
        <p:spPr>
          <a:xfrm>
            <a:off x="8011222" y="1995191"/>
            <a:ext cx="497251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5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268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91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179512" y="188640"/>
            <a:ext cx="871296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At the centre of our design there is the </a:t>
            </a:r>
            <a:r>
              <a:rPr lang="en-GB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model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and the application logic written with reference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 that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model.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(REST) server is introduced to provide actions both for reading and for updating the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resource model.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access can be performed by </a:t>
            </a:r>
            <a:r>
              <a:rPr lang="en-GB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via web pages (3a) or via tools like curl (3b) or by </a:t>
            </a:r>
            <a:r>
              <a:rPr lang="en-GB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by using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REST-HTTP clients written in JavaScript (3c) Java (3c) or in some other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language.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</a:t>
            </a:r>
            <a:r>
              <a:rPr lang="en-GB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can be (dynamically) added by means of mock objects (4b) or by concrete, smart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objects (4a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) handled by micro-controllers (Arduino) or low-cost computers (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RaspberryPi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some case, when the server and the model are working near the edge, physical resources can be (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dynamically) added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by means of </a:t>
            </a:r>
            <a:r>
              <a:rPr lang="en-GB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plugins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loaded and executed at the server site (5).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9277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92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395536" y="1052736"/>
            <a:ext cx="820891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Activate </a:t>
            </a:r>
            <a:r>
              <a:rPr lang="en-GB" sz="2400" dirty="0"/>
              <a:t>a MQTT server on localhost:1883 </a:t>
            </a:r>
            <a:r>
              <a:rPr lang="en-GB" dirty="0" smtClean="0"/>
              <a:t>(</a:t>
            </a:r>
            <a:r>
              <a:rPr lang="en-GB" dirty="0" err="1"/>
              <a:t>docker</a:t>
            </a:r>
            <a:r>
              <a:rPr lang="en-GB" dirty="0"/>
              <a:t> run -</a:t>
            </a:r>
            <a:r>
              <a:rPr lang="en-GB" dirty="0" err="1"/>
              <a:t>ti</a:t>
            </a:r>
            <a:r>
              <a:rPr lang="en-GB" dirty="0"/>
              <a:t> -p 1883:1883 -p 9001:9001 eclipse-</a:t>
            </a:r>
            <a:r>
              <a:rPr lang="en-GB" dirty="0" err="1"/>
              <a:t>mosquitto</a:t>
            </a:r>
            <a:r>
              <a:rPr lang="en-GB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Run </a:t>
            </a:r>
            <a:r>
              <a:rPr lang="en-GB" sz="2400" dirty="0">
                <a:solidFill>
                  <a:srgbClr val="00B0F0"/>
                </a:solidFill>
              </a:rPr>
              <a:t>node frontendServer.js </a:t>
            </a:r>
            <a:r>
              <a:rPr lang="en-GB" sz="2400" dirty="0"/>
              <a:t>in </a:t>
            </a:r>
            <a:r>
              <a:rPr lang="en-GB" sz="2400" dirty="0" err="1"/>
              <a:t>it.unibo.frontend</a:t>
            </a:r>
            <a:r>
              <a:rPr lang="en-GB" sz="2400" dirty="0"/>
              <a:t>/</a:t>
            </a:r>
            <a:r>
              <a:rPr lang="en-GB" sz="2400" dirty="0" err="1"/>
              <a:t>nodeCode</a:t>
            </a:r>
            <a:r>
              <a:rPr lang="en-GB" sz="2400" dirty="0"/>
              <a:t>/frontend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Activate </a:t>
            </a:r>
            <a:r>
              <a:rPr lang="en-GB" sz="2400" dirty="0"/>
              <a:t>it.unibo.bls17.ledMockGui.qa/</a:t>
            </a:r>
            <a:r>
              <a:rPr lang="en-GB" sz="2400" dirty="0" err="1"/>
              <a:t>src</a:t>
            </a:r>
            <a:r>
              <a:rPr lang="en-GB" sz="2400" dirty="0"/>
              <a:t>-gen/it/</a:t>
            </a:r>
            <a:r>
              <a:rPr lang="en-GB" sz="2400" dirty="0" err="1"/>
              <a:t>unibo</a:t>
            </a:r>
            <a:r>
              <a:rPr lang="en-GB" sz="2400" dirty="0"/>
              <a:t>/</a:t>
            </a:r>
            <a:r>
              <a:rPr lang="en-GB" sz="2400" dirty="0" err="1"/>
              <a:t>ctxLedMockGui</a:t>
            </a:r>
            <a:r>
              <a:rPr lang="en-GB" sz="2400" dirty="0"/>
              <a:t>/</a:t>
            </a:r>
            <a:r>
              <a:rPr lang="en-GB" sz="2400" dirty="0">
                <a:solidFill>
                  <a:srgbClr val="00B0F0"/>
                </a:solidFill>
              </a:rPr>
              <a:t>MainCtxLedMockGui.java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Execute </a:t>
            </a:r>
            <a:r>
              <a:rPr lang="en-GB" sz="2400" dirty="0" err="1"/>
              <a:t>it.unibo.frontend</a:t>
            </a:r>
            <a:r>
              <a:rPr lang="en-GB" sz="2400" dirty="0"/>
              <a:t>/</a:t>
            </a:r>
            <a:r>
              <a:rPr lang="en-GB" sz="2400" dirty="0" err="1"/>
              <a:t>src</a:t>
            </a:r>
            <a:r>
              <a:rPr lang="en-GB" sz="2400" dirty="0"/>
              <a:t>/it/</a:t>
            </a:r>
            <a:r>
              <a:rPr lang="en-GB" sz="2400" dirty="0" err="1"/>
              <a:t>unibo</a:t>
            </a:r>
            <a:r>
              <a:rPr lang="en-GB" sz="2400" dirty="0"/>
              <a:t>/frontend/restClientHttp.java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419326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tangolo arrotondato 49"/>
          <p:cNvSpPr/>
          <p:nvPr/>
        </p:nvSpPr>
        <p:spPr>
          <a:xfrm>
            <a:off x="3439311" y="522387"/>
            <a:ext cx="3350813" cy="832905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207798" y="6293830"/>
            <a:ext cx="2895600" cy="365125"/>
          </a:xfrm>
        </p:spPr>
        <p:txBody>
          <a:bodyPr/>
          <a:lstStyle/>
          <a:p>
            <a:r>
              <a:rPr lang="en-US" dirty="0" smtClean="0"/>
              <a:t>AN  - DISI - </a:t>
            </a:r>
            <a:r>
              <a:rPr lang="en-US" dirty="0" err="1" smtClean="0"/>
              <a:t>Univeristy</a:t>
            </a:r>
            <a:r>
              <a:rPr lang="en-US" dirty="0" smtClean="0"/>
              <a:t>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93</a:t>
            </a:fld>
            <a:endParaRPr lang="it-IT"/>
          </a:p>
        </p:txBody>
      </p:sp>
      <p:grpSp>
        <p:nvGrpSpPr>
          <p:cNvPr id="5" name="Gruppo 4"/>
          <p:cNvGrpSpPr/>
          <p:nvPr/>
        </p:nvGrpSpPr>
        <p:grpSpPr>
          <a:xfrm>
            <a:off x="710062" y="383624"/>
            <a:ext cx="1357223" cy="918850"/>
            <a:chOff x="1115616" y="1192197"/>
            <a:chExt cx="1656184" cy="940659"/>
          </a:xfrm>
        </p:grpSpPr>
        <p:sp>
          <p:nvSpPr>
            <p:cNvPr id="14" name="Rettangolo arrotondato 13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100" dirty="0" smtClean="0"/>
                <a:t>(HTTP)</a:t>
              </a:r>
            </a:p>
            <a:p>
              <a:pPr algn="ctr"/>
              <a:r>
                <a:rPr lang="it-IT" sz="1600" b="1" dirty="0" smtClean="0">
                  <a:solidFill>
                    <a:srgbClr val="C00000"/>
                  </a:solidFill>
                </a:rPr>
                <a:t>client</a:t>
              </a:r>
              <a:endParaRPr lang="it-IT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Connettore 2 14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cxnSp>
        <p:nvCxnSpPr>
          <p:cNvPr id="13" name="Connettore 2 12"/>
          <p:cNvCxnSpPr/>
          <p:nvPr/>
        </p:nvCxnSpPr>
        <p:spPr>
          <a:xfrm flipH="1">
            <a:off x="4758452" y="1287386"/>
            <a:ext cx="18739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8" name="CasellaDiTesto 7"/>
          <p:cNvSpPr txBox="1"/>
          <p:nvPr/>
        </p:nvSpPr>
        <p:spPr>
          <a:xfrm>
            <a:off x="2424403" y="410555"/>
            <a:ext cx="660758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smtClean="0"/>
              <a:t>1) </a:t>
            </a:r>
            <a:r>
              <a:rPr lang="it-IT" sz="1400" b="1" dirty="0" smtClean="0"/>
              <a:t>GET</a:t>
            </a:r>
            <a:endParaRPr lang="it-IT" sz="1400" b="1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2145440" y="1052975"/>
            <a:ext cx="106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2</a:t>
            </a:r>
            <a:r>
              <a:rPr lang="it-IT" sz="1400" dirty="0" smtClean="0"/>
              <a:t>) </a:t>
            </a:r>
            <a:r>
              <a:rPr lang="it-IT" sz="1400" dirty="0" err="1" smtClean="0"/>
              <a:t>Response</a:t>
            </a:r>
            <a:endParaRPr lang="it-IT" sz="1400" dirty="0" smtClean="0"/>
          </a:p>
          <a:p>
            <a:r>
              <a:rPr lang="it-IT" sz="1400" dirty="0" smtClean="0"/>
              <a:t> </a:t>
            </a:r>
            <a:r>
              <a:rPr lang="it-IT" sz="1100" dirty="0" smtClean="0"/>
              <a:t>(HTML page)</a:t>
            </a:r>
            <a:endParaRPr lang="it-IT" sz="1100" dirty="0"/>
          </a:p>
        </p:txBody>
      </p:sp>
      <p:sp>
        <p:nvSpPr>
          <p:cNvPr id="19" name="Rettangolo 18"/>
          <p:cNvSpPr/>
          <p:nvPr/>
        </p:nvSpPr>
        <p:spPr>
          <a:xfrm>
            <a:off x="7326776" y="50683"/>
            <a:ext cx="15009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WoT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3" name="Ovale 22"/>
          <p:cNvSpPr/>
          <p:nvPr/>
        </p:nvSpPr>
        <p:spPr>
          <a:xfrm>
            <a:off x="3693379" y="1751021"/>
            <a:ext cx="2842677" cy="196542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ttangolo arrotondato 23"/>
          <p:cNvSpPr/>
          <p:nvPr/>
        </p:nvSpPr>
        <p:spPr>
          <a:xfrm>
            <a:off x="7345371" y="2270762"/>
            <a:ext cx="1135455" cy="914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Sensor</a:t>
            </a:r>
          </a:p>
          <a:p>
            <a:pPr algn="ctr"/>
            <a:r>
              <a:rPr lang="it-IT" dirty="0" err="1" smtClean="0"/>
              <a:t>plugin</a:t>
            </a:r>
            <a:endParaRPr lang="en-US" dirty="0"/>
          </a:p>
        </p:txBody>
      </p:sp>
      <p:cxnSp>
        <p:nvCxnSpPr>
          <p:cNvPr id="26" name="Connettore 2 25"/>
          <p:cNvCxnSpPr>
            <a:stCxn id="24" idx="1"/>
            <a:endCxn id="23" idx="6"/>
          </p:cNvCxnSpPr>
          <p:nvPr/>
        </p:nvCxnSpPr>
        <p:spPr>
          <a:xfrm flipH="1">
            <a:off x="6536056" y="2727962"/>
            <a:ext cx="809315" cy="57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6623233" y="2160681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update</a:t>
            </a:r>
            <a:endParaRPr lang="en-US" sz="1400" dirty="0"/>
          </a:p>
        </p:txBody>
      </p:sp>
      <p:cxnSp>
        <p:nvCxnSpPr>
          <p:cNvPr id="37" name="Connettore 2 36"/>
          <p:cNvCxnSpPr>
            <a:stCxn id="14" idx="3"/>
            <a:endCxn id="90" idx="2"/>
          </p:cNvCxnSpPr>
          <p:nvPr/>
        </p:nvCxnSpPr>
        <p:spPr>
          <a:xfrm>
            <a:off x="2067285" y="845274"/>
            <a:ext cx="1374995" cy="740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tangolo 38"/>
          <p:cNvSpPr/>
          <p:nvPr/>
        </p:nvSpPr>
        <p:spPr>
          <a:xfrm>
            <a:off x="5727045" y="566223"/>
            <a:ext cx="85138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2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server</a:t>
            </a:r>
            <a:endParaRPr lang="en-US" sz="2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41" name="Connettore 4 40"/>
          <p:cNvCxnSpPr/>
          <p:nvPr/>
        </p:nvCxnSpPr>
        <p:spPr>
          <a:xfrm rot="10800000">
            <a:off x="2145441" y="1257464"/>
            <a:ext cx="2899361" cy="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4 63"/>
          <p:cNvCxnSpPr>
            <a:endCxn id="92" idx="0"/>
          </p:cNvCxnSpPr>
          <p:nvPr/>
        </p:nvCxnSpPr>
        <p:spPr>
          <a:xfrm>
            <a:off x="3297742" y="847441"/>
            <a:ext cx="1834284" cy="421647"/>
          </a:xfrm>
          <a:prstGeom prst="bentConnector2">
            <a:avLst/>
          </a:prstGeom>
          <a:ln>
            <a:solidFill>
              <a:srgbClr val="FF0000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e 89"/>
          <p:cNvSpPr/>
          <p:nvPr/>
        </p:nvSpPr>
        <p:spPr>
          <a:xfrm>
            <a:off x="3442280" y="785913"/>
            <a:ext cx="73057" cy="133536"/>
          </a:xfrm>
          <a:prstGeom prst="ellipse">
            <a:avLst/>
          </a:prstGeom>
          <a:ln>
            <a:solidFill>
              <a:srgbClr val="CDFE54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e 91"/>
          <p:cNvSpPr/>
          <p:nvPr/>
        </p:nvSpPr>
        <p:spPr>
          <a:xfrm>
            <a:off x="5024014" y="1269088"/>
            <a:ext cx="216024" cy="66768"/>
          </a:xfrm>
          <a:prstGeom prst="ellipse">
            <a:avLst/>
          </a:prstGeom>
          <a:ln>
            <a:solidFill>
              <a:srgbClr val="CDFE54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uppo 48"/>
          <p:cNvGrpSpPr/>
          <p:nvPr/>
        </p:nvGrpSpPr>
        <p:grpSpPr>
          <a:xfrm>
            <a:off x="3707719" y="1935173"/>
            <a:ext cx="2632814" cy="1508042"/>
            <a:chOff x="730034" y="2808691"/>
            <a:chExt cx="2632814" cy="1508042"/>
          </a:xfrm>
        </p:grpSpPr>
        <p:sp>
          <p:nvSpPr>
            <p:cNvPr id="4" name="Ovale 3"/>
            <p:cNvSpPr/>
            <p:nvPr/>
          </p:nvSpPr>
          <p:spPr>
            <a:xfrm>
              <a:off x="1140827" y="3413621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2" name="Ovale 41"/>
            <p:cNvSpPr/>
            <p:nvPr/>
          </p:nvSpPr>
          <p:spPr>
            <a:xfrm>
              <a:off x="1662556" y="3052388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7" name="Connettore 2 6"/>
            <p:cNvCxnSpPr>
              <a:stCxn id="4" idx="7"/>
              <a:endCxn id="42" idx="2"/>
            </p:cNvCxnSpPr>
            <p:nvPr/>
          </p:nvCxnSpPr>
          <p:spPr>
            <a:xfrm flipV="1">
              <a:off x="1325215" y="3165983"/>
              <a:ext cx="337341" cy="2809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e 44"/>
            <p:cNvSpPr/>
            <p:nvPr/>
          </p:nvSpPr>
          <p:spPr>
            <a:xfrm>
              <a:off x="1662556" y="3774864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11" name="Connettore 2 10"/>
            <p:cNvCxnSpPr>
              <a:stCxn id="4" idx="5"/>
              <a:endCxn id="45" idx="2"/>
            </p:cNvCxnSpPr>
            <p:nvPr/>
          </p:nvCxnSpPr>
          <p:spPr>
            <a:xfrm>
              <a:off x="1325215" y="3607539"/>
              <a:ext cx="337341" cy="2809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e 50"/>
            <p:cNvSpPr/>
            <p:nvPr/>
          </p:nvSpPr>
          <p:spPr>
            <a:xfrm>
              <a:off x="2225489" y="3052388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0" name="Connettore 2 19"/>
            <p:cNvCxnSpPr>
              <a:stCxn id="42" idx="6"/>
              <a:endCxn id="51" idx="2"/>
            </p:cNvCxnSpPr>
            <p:nvPr/>
          </p:nvCxnSpPr>
          <p:spPr>
            <a:xfrm>
              <a:off x="1878580" y="3165983"/>
              <a:ext cx="34690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e 52"/>
            <p:cNvSpPr/>
            <p:nvPr/>
          </p:nvSpPr>
          <p:spPr>
            <a:xfrm>
              <a:off x="2713080" y="2891802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2" name="Connettore 2 21"/>
            <p:cNvCxnSpPr>
              <a:stCxn id="51" idx="6"/>
              <a:endCxn id="53" idx="2"/>
            </p:cNvCxnSpPr>
            <p:nvPr/>
          </p:nvCxnSpPr>
          <p:spPr>
            <a:xfrm flipV="1">
              <a:off x="2441513" y="3005397"/>
              <a:ext cx="271567" cy="1605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e 55"/>
            <p:cNvSpPr/>
            <p:nvPr/>
          </p:nvSpPr>
          <p:spPr>
            <a:xfrm>
              <a:off x="2713080" y="3242104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9" name="Connettore 2 28"/>
            <p:cNvCxnSpPr>
              <a:stCxn id="51" idx="6"/>
              <a:endCxn id="56" idx="2"/>
            </p:cNvCxnSpPr>
            <p:nvPr/>
          </p:nvCxnSpPr>
          <p:spPr>
            <a:xfrm>
              <a:off x="2441513" y="3165983"/>
              <a:ext cx="271567" cy="18971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asellaDiTesto 29"/>
            <p:cNvSpPr txBox="1"/>
            <p:nvPr/>
          </p:nvSpPr>
          <p:spPr>
            <a:xfrm>
              <a:off x="2100947" y="3232589"/>
              <a:ext cx="3609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/>
                <a:t>l</a:t>
              </a:r>
              <a:r>
                <a:rPr lang="it-IT" sz="1100" dirty="0" smtClean="0"/>
                <a:t>ed</a:t>
              </a:r>
              <a:endParaRPr lang="en-US" sz="1100" dirty="0"/>
            </a:p>
          </p:txBody>
        </p:sp>
        <p:sp>
          <p:nvSpPr>
            <p:cNvPr id="61" name="CasellaDiTesto 60"/>
            <p:cNvSpPr txBox="1"/>
            <p:nvPr/>
          </p:nvSpPr>
          <p:spPr>
            <a:xfrm>
              <a:off x="2882318" y="2874591"/>
              <a:ext cx="4331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/>
                <a:t>l</a:t>
              </a:r>
              <a:r>
                <a:rPr lang="it-IT" sz="1100" dirty="0" smtClean="0"/>
                <a:t>ed1</a:t>
              </a:r>
              <a:endParaRPr lang="en-US" sz="1100" dirty="0"/>
            </a:p>
          </p:txBody>
        </p:sp>
        <p:sp>
          <p:nvSpPr>
            <p:cNvPr id="62" name="CasellaDiTesto 61"/>
            <p:cNvSpPr txBox="1"/>
            <p:nvPr/>
          </p:nvSpPr>
          <p:spPr>
            <a:xfrm>
              <a:off x="2929716" y="3246502"/>
              <a:ext cx="4331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/>
                <a:t>l</a:t>
              </a:r>
              <a:r>
                <a:rPr lang="it-IT" sz="1100" dirty="0" smtClean="0"/>
                <a:t>ed2</a:t>
              </a:r>
              <a:endParaRPr lang="en-US" sz="1100" dirty="0"/>
            </a:p>
          </p:txBody>
        </p:sp>
        <p:sp>
          <p:nvSpPr>
            <p:cNvPr id="63" name="CasellaDiTesto 62"/>
            <p:cNvSpPr txBox="1"/>
            <p:nvPr/>
          </p:nvSpPr>
          <p:spPr>
            <a:xfrm>
              <a:off x="1306476" y="2808691"/>
              <a:ext cx="7232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actuators</a:t>
              </a:r>
              <a:endParaRPr lang="en-US" sz="1100" dirty="0"/>
            </a:p>
          </p:txBody>
        </p:sp>
        <p:sp>
          <p:nvSpPr>
            <p:cNvPr id="65" name="CasellaDiTesto 64"/>
            <p:cNvSpPr txBox="1"/>
            <p:nvPr/>
          </p:nvSpPr>
          <p:spPr>
            <a:xfrm>
              <a:off x="1325066" y="3926140"/>
              <a:ext cx="6158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sensors</a:t>
              </a:r>
              <a:endParaRPr lang="en-US" sz="1100" dirty="0"/>
            </a:p>
          </p:txBody>
        </p:sp>
        <p:sp>
          <p:nvSpPr>
            <p:cNvPr id="66" name="Ovale 65"/>
            <p:cNvSpPr/>
            <p:nvPr/>
          </p:nvSpPr>
          <p:spPr>
            <a:xfrm>
              <a:off x="2117792" y="3543568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32" name="Connettore 2 31"/>
            <p:cNvCxnSpPr>
              <a:stCxn id="45" idx="7"/>
              <a:endCxn id="66" idx="2"/>
            </p:cNvCxnSpPr>
            <p:nvPr/>
          </p:nvCxnSpPr>
          <p:spPr>
            <a:xfrm flipV="1">
              <a:off x="1846944" y="3657163"/>
              <a:ext cx="270848" cy="15097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e 67"/>
            <p:cNvSpPr/>
            <p:nvPr/>
          </p:nvSpPr>
          <p:spPr>
            <a:xfrm>
              <a:off x="2117792" y="3802364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70" name="Ovale 69"/>
            <p:cNvSpPr/>
            <p:nvPr/>
          </p:nvSpPr>
          <p:spPr>
            <a:xfrm>
              <a:off x="2117792" y="4089544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35" name="Connettore 2 34"/>
            <p:cNvCxnSpPr>
              <a:stCxn id="45" idx="6"/>
              <a:endCxn id="68" idx="2"/>
            </p:cNvCxnSpPr>
            <p:nvPr/>
          </p:nvCxnSpPr>
          <p:spPr>
            <a:xfrm>
              <a:off x="1878580" y="3888459"/>
              <a:ext cx="239212" cy="275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2 37"/>
            <p:cNvCxnSpPr>
              <a:endCxn id="70" idx="2"/>
            </p:cNvCxnSpPr>
            <p:nvPr/>
          </p:nvCxnSpPr>
          <p:spPr>
            <a:xfrm>
              <a:off x="1846944" y="3966788"/>
              <a:ext cx="270848" cy="2363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CasellaDiTesto 74"/>
            <p:cNvSpPr txBox="1"/>
            <p:nvPr/>
          </p:nvSpPr>
          <p:spPr>
            <a:xfrm>
              <a:off x="730034" y="3380164"/>
              <a:ext cx="3930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env</a:t>
              </a:r>
              <a:endParaRPr lang="en-US" sz="1100" dirty="0"/>
            </a:p>
          </p:txBody>
        </p:sp>
        <p:sp>
          <p:nvSpPr>
            <p:cNvPr id="76" name="CasellaDiTesto 75"/>
            <p:cNvSpPr txBox="1"/>
            <p:nvPr/>
          </p:nvSpPr>
          <p:spPr>
            <a:xfrm>
              <a:off x="2336054" y="3497865"/>
              <a:ext cx="3401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pir</a:t>
              </a:r>
              <a:endParaRPr lang="en-US" sz="1100" dirty="0"/>
            </a:p>
          </p:txBody>
        </p:sp>
        <p:sp>
          <p:nvSpPr>
            <p:cNvPr id="77" name="CasellaDiTesto 76"/>
            <p:cNvSpPr txBox="1"/>
            <p:nvPr/>
          </p:nvSpPr>
          <p:spPr>
            <a:xfrm>
              <a:off x="2362859" y="3795335"/>
              <a:ext cx="91563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smtClean="0"/>
                <a:t>temperature</a:t>
              </a:r>
              <a:endParaRPr lang="en-US" sz="1100" dirty="0"/>
            </a:p>
          </p:txBody>
        </p:sp>
        <p:sp>
          <p:nvSpPr>
            <p:cNvPr id="78" name="CasellaDiTesto 77"/>
            <p:cNvSpPr txBox="1"/>
            <p:nvPr/>
          </p:nvSpPr>
          <p:spPr>
            <a:xfrm>
              <a:off x="2366671" y="4055123"/>
              <a:ext cx="6928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humidity</a:t>
              </a:r>
              <a:endParaRPr lang="en-US" sz="1100" dirty="0"/>
            </a:p>
          </p:txBody>
        </p:sp>
      </p:grpSp>
      <p:sp>
        <p:nvSpPr>
          <p:cNvPr id="54" name="Rettangolo 53"/>
          <p:cNvSpPr/>
          <p:nvPr/>
        </p:nvSpPr>
        <p:spPr>
          <a:xfrm>
            <a:off x="1369628" y="1985091"/>
            <a:ext cx="2286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t-IT" dirty="0" smtClean="0"/>
              <a:t>RESOURCE MODEL</a:t>
            </a:r>
            <a:endParaRPr lang="en-US" dirty="0"/>
          </a:p>
        </p:txBody>
      </p:sp>
      <p:sp>
        <p:nvSpPr>
          <p:cNvPr id="55" name="CasellaDiTesto 54"/>
          <p:cNvSpPr txBox="1"/>
          <p:nvPr/>
        </p:nvSpPr>
        <p:spPr>
          <a:xfrm>
            <a:off x="575979" y="3545682"/>
            <a:ext cx="315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Localhost:8080/</a:t>
            </a:r>
            <a:r>
              <a:rPr lang="it-IT" dirty="0" err="1" smtClean="0"/>
              <a:t>env</a:t>
            </a:r>
            <a:r>
              <a:rPr lang="it-IT" dirty="0" smtClean="0"/>
              <a:t>/</a:t>
            </a:r>
            <a:r>
              <a:rPr lang="it-IT" dirty="0" err="1" smtClean="0"/>
              <a:t>sensors</a:t>
            </a:r>
            <a:r>
              <a:rPr lang="it-IT" dirty="0" smtClean="0"/>
              <a:t>/</a:t>
            </a:r>
            <a:r>
              <a:rPr lang="it-IT" dirty="0" err="1" smtClean="0"/>
              <a:t>pir</a:t>
            </a:r>
            <a:endParaRPr lang="en-US" dirty="0"/>
          </a:p>
        </p:txBody>
      </p:sp>
      <p:cxnSp>
        <p:nvCxnSpPr>
          <p:cNvPr id="31" name="Connettore 2 30"/>
          <p:cNvCxnSpPr>
            <a:stCxn id="50" idx="2"/>
            <a:endCxn id="23" idx="0"/>
          </p:cNvCxnSpPr>
          <p:nvPr/>
        </p:nvCxnSpPr>
        <p:spPr>
          <a:xfrm>
            <a:off x="5114718" y="1355292"/>
            <a:ext cx="0" cy="395729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o 5"/>
          <p:cNvGrpSpPr/>
          <p:nvPr/>
        </p:nvGrpSpPr>
        <p:grpSpPr>
          <a:xfrm>
            <a:off x="415317" y="4154333"/>
            <a:ext cx="7879179" cy="2201054"/>
            <a:chOff x="415317" y="4154333"/>
            <a:chExt cx="7879179" cy="2201054"/>
          </a:xfrm>
        </p:grpSpPr>
        <p:cxnSp>
          <p:nvCxnSpPr>
            <p:cNvPr id="57" name="Connettore 2 56"/>
            <p:cNvCxnSpPr/>
            <p:nvPr/>
          </p:nvCxnSpPr>
          <p:spPr>
            <a:xfrm flipH="1">
              <a:off x="4948463" y="4831305"/>
              <a:ext cx="1873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58" name="Rettangolo arrotondato 57"/>
            <p:cNvSpPr/>
            <p:nvPr/>
          </p:nvSpPr>
          <p:spPr>
            <a:xfrm>
              <a:off x="3144566" y="4293096"/>
              <a:ext cx="3800472" cy="832905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C00000"/>
                </a:solidFill>
              </a:endParaRPr>
            </a:p>
          </p:txBody>
        </p:sp>
        <p:grpSp>
          <p:nvGrpSpPr>
            <p:cNvPr id="59" name="Gruppo 58"/>
            <p:cNvGrpSpPr/>
            <p:nvPr/>
          </p:nvGrpSpPr>
          <p:grpSpPr>
            <a:xfrm>
              <a:off x="415317" y="4154333"/>
              <a:ext cx="1357223" cy="918850"/>
              <a:chOff x="1115616" y="1192197"/>
              <a:chExt cx="1656184" cy="940659"/>
            </a:xfrm>
          </p:grpSpPr>
          <p:sp>
            <p:nvSpPr>
              <p:cNvPr id="60" name="Rettangolo arrotondato 59"/>
              <p:cNvSpPr/>
              <p:nvPr/>
            </p:nvSpPr>
            <p:spPr>
              <a:xfrm>
                <a:off x="1115616" y="1196752"/>
                <a:ext cx="1656184" cy="936104"/>
              </a:xfrm>
              <a:prstGeom prst="round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100" dirty="0" smtClean="0"/>
                  <a:t>(HTTP)</a:t>
                </a:r>
              </a:p>
              <a:p>
                <a:pPr algn="ctr"/>
                <a:r>
                  <a:rPr lang="it-IT" sz="1600" b="1" dirty="0" smtClean="0">
                    <a:solidFill>
                      <a:srgbClr val="C00000"/>
                    </a:solidFill>
                  </a:rPr>
                  <a:t>client</a:t>
                </a:r>
                <a:endParaRPr lang="it-IT" sz="1600" b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67" name="Connettore 2 66"/>
              <p:cNvCxnSpPr/>
              <p:nvPr/>
            </p:nvCxnSpPr>
            <p:spPr>
              <a:xfrm flipH="1">
                <a:off x="1718930" y="1192197"/>
                <a:ext cx="1873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sp>
          <p:nvSpPr>
            <p:cNvPr id="69" name="CasellaDiTesto 68"/>
            <p:cNvSpPr txBox="1"/>
            <p:nvPr/>
          </p:nvSpPr>
          <p:spPr>
            <a:xfrm>
              <a:off x="2051904" y="4207152"/>
              <a:ext cx="667170" cy="3077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400" dirty="0" smtClean="0"/>
                <a:t>1) PUT</a:t>
              </a:r>
              <a:endParaRPr lang="it-IT" sz="1400" dirty="0"/>
            </a:p>
          </p:txBody>
        </p:sp>
        <p:sp>
          <p:nvSpPr>
            <p:cNvPr id="71" name="CasellaDiTesto 70"/>
            <p:cNvSpPr txBox="1"/>
            <p:nvPr/>
          </p:nvSpPr>
          <p:spPr>
            <a:xfrm>
              <a:off x="1850695" y="4823684"/>
              <a:ext cx="1069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/>
                <a:t>2</a:t>
              </a:r>
              <a:r>
                <a:rPr lang="it-IT" sz="1400" dirty="0" smtClean="0"/>
                <a:t>) </a:t>
              </a:r>
              <a:r>
                <a:rPr lang="it-IT" sz="1400" dirty="0" err="1" smtClean="0"/>
                <a:t>Response</a:t>
              </a:r>
              <a:endParaRPr lang="it-IT" sz="1400" dirty="0" smtClean="0"/>
            </a:p>
            <a:p>
              <a:r>
                <a:rPr lang="it-IT" sz="1400" dirty="0" smtClean="0"/>
                <a:t> </a:t>
              </a:r>
              <a:r>
                <a:rPr lang="it-IT" sz="1100" dirty="0" smtClean="0"/>
                <a:t>(HTML page)</a:t>
              </a:r>
              <a:endParaRPr lang="it-IT" sz="1100" dirty="0"/>
            </a:p>
          </p:txBody>
        </p:sp>
        <p:sp>
          <p:nvSpPr>
            <p:cNvPr id="72" name="Ovale 71"/>
            <p:cNvSpPr/>
            <p:nvPr/>
          </p:nvSpPr>
          <p:spPr>
            <a:xfrm>
              <a:off x="4157740" y="5347005"/>
              <a:ext cx="1800201" cy="100838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RESOURCE</a:t>
              </a:r>
            </a:p>
            <a:p>
              <a:pPr algn="ctr"/>
              <a:r>
                <a:rPr lang="it-IT" dirty="0" smtClean="0"/>
                <a:t>MODEL</a:t>
              </a:r>
              <a:endParaRPr lang="en-US" dirty="0"/>
            </a:p>
          </p:txBody>
        </p:sp>
        <p:sp>
          <p:nvSpPr>
            <p:cNvPr id="73" name="Rettangolo arrotondato 72"/>
            <p:cNvSpPr/>
            <p:nvPr/>
          </p:nvSpPr>
          <p:spPr>
            <a:xfrm>
              <a:off x="7159041" y="5393996"/>
              <a:ext cx="1135455" cy="91440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Sensor</a:t>
              </a:r>
            </a:p>
            <a:p>
              <a:pPr algn="ctr"/>
              <a:r>
                <a:rPr lang="it-IT" dirty="0" err="1" smtClean="0"/>
                <a:t>plugin</a:t>
              </a:r>
              <a:endParaRPr lang="en-US" dirty="0"/>
            </a:p>
          </p:txBody>
        </p:sp>
        <p:sp>
          <p:nvSpPr>
            <p:cNvPr id="74" name="CasellaDiTesto 73"/>
            <p:cNvSpPr txBox="1"/>
            <p:nvPr/>
          </p:nvSpPr>
          <p:spPr>
            <a:xfrm>
              <a:off x="6240017" y="5543419"/>
              <a:ext cx="702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 smtClean="0"/>
                <a:t>update</a:t>
              </a:r>
              <a:endParaRPr lang="en-US" sz="1400" dirty="0"/>
            </a:p>
          </p:txBody>
        </p:sp>
        <p:cxnSp>
          <p:nvCxnSpPr>
            <p:cNvPr id="79" name="Connettore 2 78"/>
            <p:cNvCxnSpPr>
              <a:stCxn id="60" idx="3"/>
              <a:endCxn id="84" idx="2"/>
            </p:cNvCxnSpPr>
            <p:nvPr/>
          </p:nvCxnSpPr>
          <p:spPr>
            <a:xfrm>
              <a:off x="1772540" y="4615983"/>
              <a:ext cx="1374995" cy="740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ttangolo 79"/>
            <p:cNvSpPr/>
            <p:nvPr/>
          </p:nvSpPr>
          <p:spPr>
            <a:xfrm>
              <a:off x="5857995" y="4309439"/>
              <a:ext cx="85138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it-IT" sz="2000" b="1" dirty="0" smtClean="0">
                  <a:ln w="24500" cmpd="dbl">
                    <a:solidFill>
                      <a:schemeClr val="accent2">
                        <a:shade val="85000"/>
                        <a:satMod val="155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2">
                          <a:tint val="10000"/>
                          <a:satMod val="155000"/>
                        </a:schemeClr>
                      </a:gs>
                      <a:gs pos="60000">
                        <a:schemeClr val="accent2">
                          <a:tint val="30000"/>
                          <a:satMod val="155000"/>
                        </a:schemeClr>
                      </a:gs>
                      <a:gs pos="100000">
                        <a:schemeClr val="accent2">
                          <a:tint val="73000"/>
                          <a:satMod val="155000"/>
                        </a:schemeClr>
                      </a:gs>
                    </a:gsLst>
                    <a:lin ang="5400000"/>
                  </a:gradFill>
                  <a:effectLst>
                    <a:outerShdw blurRad="38100" dist="38100" dir="7020000" algn="tl">
                      <a:srgbClr val="000000">
                        <a:alpha val="35000"/>
                      </a:srgbClr>
                    </a:outerShdw>
                  </a:effectLst>
                </a:rPr>
                <a:t>server</a:t>
              </a:r>
              <a:endParaRPr lang="en-US" sz="2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endParaRPr>
            </a:p>
          </p:txBody>
        </p:sp>
        <p:cxnSp>
          <p:nvCxnSpPr>
            <p:cNvPr id="81" name="Connettore 4 80"/>
            <p:cNvCxnSpPr>
              <a:stCxn id="85" idx="2"/>
            </p:cNvCxnSpPr>
            <p:nvPr/>
          </p:nvCxnSpPr>
          <p:spPr>
            <a:xfrm rot="10800000">
              <a:off x="1706504" y="5073181"/>
              <a:ext cx="3240360" cy="1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4 81"/>
            <p:cNvCxnSpPr>
              <a:stCxn id="58" idx="2"/>
              <a:endCxn id="72" idx="0"/>
            </p:cNvCxnSpPr>
            <p:nvPr/>
          </p:nvCxnSpPr>
          <p:spPr>
            <a:xfrm rot="16200000" flipH="1">
              <a:off x="4940819" y="5229983"/>
              <a:ext cx="221004" cy="130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4 82"/>
            <p:cNvCxnSpPr>
              <a:endCxn id="85" idx="0"/>
            </p:cNvCxnSpPr>
            <p:nvPr/>
          </p:nvCxnSpPr>
          <p:spPr>
            <a:xfrm>
              <a:off x="3220592" y="4618150"/>
              <a:ext cx="1834284" cy="421647"/>
            </a:xfrm>
            <a:prstGeom prst="bentConnector2">
              <a:avLst/>
            </a:prstGeom>
            <a:ln w="28575">
              <a:solidFill>
                <a:srgbClr val="FF0000"/>
              </a:solidFill>
              <a:prstDash val="dash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e 83"/>
            <p:cNvSpPr/>
            <p:nvPr/>
          </p:nvSpPr>
          <p:spPr>
            <a:xfrm>
              <a:off x="3147535" y="4556622"/>
              <a:ext cx="73057" cy="133536"/>
            </a:xfrm>
            <a:prstGeom prst="ellipse">
              <a:avLst/>
            </a:prstGeom>
            <a:ln>
              <a:solidFill>
                <a:srgbClr val="CDFE54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e 84"/>
            <p:cNvSpPr/>
            <p:nvPr/>
          </p:nvSpPr>
          <p:spPr>
            <a:xfrm>
              <a:off x="4946864" y="5039797"/>
              <a:ext cx="216024" cy="66768"/>
            </a:xfrm>
            <a:prstGeom prst="ellipse">
              <a:avLst/>
            </a:prstGeom>
            <a:ln>
              <a:solidFill>
                <a:srgbClr val="CDFE54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Connettore 2 85"/>
            <p:cNvCxnSpPr>
              <a:stCxn id="72" idx="6"/>
              <a:endCxn id="73" idx="1"/>
            </p:cNvCxnSpPr>
            <p:nvPr/>
          </p:nvCxnSpPr>
          <p:spPr>
            <a:xfrm>
              <a:off x="5957941" y="5851196"/>
              <a:ext cx="12011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2 86"/>
            <p:cNvCxnSpPr/>
            <p:nvPr/>
          </p:nvCxnSpPr>
          <p:spPr>
            <a:xfrm flipH="1">
              <a:off x="4759473" y="4296346"/>
              <a:ext cx="1873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257684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207798" y="6293830"/>
            <a:ext cx="2895600" cy="365125"/>
          </a:xfrm>
        </p:spPr>
        <p:txBody>
          <a:bodyPr/>
          <a:lstStyle/>
          <a:p>
            <a:r>
              <a:rPr lang="en-US" dirty="0" smtClean="0"/>
              <a:t>AN  - DISI - </a:t>
            </a:r>
            <a:r>
              <a:rPr lang="en-US" dirty="0" err="1" smtClean="0"/>
              <a:t>Univeristy</a:t>
            </a:r>
            <a:r>
              <a:rPr lang="en-US" dirty="0" smtClean="0"/>
              <a:t>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94</a:t>
            </a:fld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6802392" y="50683"/>
            <a:ext cx="15009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WoT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9" name="Rettangolo arrotondato 88"/>
          <p:cNvSpPr/>
          <p:nvPr/>
        </p:nvSpPr>
        <p:spPr>
          <a:xfrm>
            <a:off x="3514930" y="1861296"/>
            <a:ext cx="3800472" cy="832905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C00000"/>
              </a:solidFill>
            </a:endParaRPr>
          </a:p>
        </p:txBody>
      </p:sp>
      <p:grpSp>
        <p:nvGrpSpPr>
          <p:cNvPr id="91" name="Gruppo 90"/>
          <p:cNvGrpSpPr/>
          <p:nvPr/>
        </p:nvGrpSpPr>
        <p:grpSpPr>
          <a:xfrm>
            <a:off x="515390" y="1805142"/>
            <a:ext cx="1656184" cy="940659"/>
            <a:chOff x="1115616" y="1192197"/>
            <a:chExt cx="1656184" cy="940659"/>
          </a:xfrm>
        </p:grpSpPr>
        <p:sp>
          <p:nvSpPr>
            <p:cNvPr id="93" name="Rettangolo arrotondato 92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smtClean="0"/>
                <a:t>(HTTP)</a:t>
              </a:r>
            </a:p>
            <a:p>
              <a:pPr algn="ctr"/>
              <a:r>
                <a:rPr lang="it-IT" b="1" dirty="0" smtClean="0">
                  <a:solidFill>
                    <a:srgbClr val="C00000"/>
                  </a:solidFill>
                </a:rPr>
                <a:t>client</a:t>
              </a:r>
              <a:endParaRPr lang="it-IT" b="1" dirty="0">
                <a:solidFill>
                  <a:srgbClr val="C00000"/>
                </a:solidFill>
              </a:endParaRPr>
            </a:p>
          </p:txBody>
        </p:sp>
        <p:cxnSp>
          <p:nvCxnSpPr>
            <p:cNvPr id="94" name="Connettore 2 93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96" name="CasellaDiTesto 95"/>
          <p:cNvSpPr txBox="1"/>
          <p:nvPr/>
        </p:nvSpPr>
        <p:spPr>
          <a:xfrm>
            <a:off x="2243263" y="1753574"/>
            <a:ext cx="1706621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smtClean="0"/>
              <a:t>1) GET  (</a:t>
            </a:r>
            <a:r>
              <a:rPr lang="it-IT" sz="1400" dirty="0" err="1" smtClean="0"/>
              <a:t>subscribe</a:t>
            </a:r>
            <a:r>
              <a:rPr lang="it-IT" sz="1400" dirty="0" smtClean="0"/>
              <a:t>) …</a:t>
            </a:r>
            <a:endParaRPr lang="it-IT" sz="1400" dirty="0"/>
          </a:p>
        </p:txBody>
      </p:sp>
      <p:sp>
        <p:nvSpPr>
          <p:cNvPr id="97" name="CasellaDiTesto 96"/>
          <p:cNvSpPr txBox="1"/>
          <p:nvPr/>
        </p:nvSpPr>
        <p:spPr>
          <a:xfrm>
            <a:off x="2243263" y="2375541"/>
            <a:ext cx="106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2</a:t>
            </a:r>
            <a:r>
              <a:rPr lang="it-IT" sz="1400" dirty="0" smtClean="0"/>
              <a:t>) </a:t>
            </a:r>
            <a:r>
              <a:rPr lang="it-IT" sz="1400" dirty="0" err="1" smtClean="0"/>
              <a:t>Response</a:t>
            </a:r>
            <a:endParaRPr lang="it-IT" sz="1400" dirty="0" smtClean="0"/>
          </a:p>
          <a:p>
            <a:r>
              <a:rPr lang="it-IT" sz="1400" dirty="0" smtClean="0"/>
              <a:t> </a:t>
            </a:r>
            <a:r>
              <a:rPr lang="it-IT" sz="1100" dirty="0" smtClean="0"/>
              <a:t>(HTML page)</a:t>
            </a:r>
            <a:endParaRPr lang="it-IT" sz="1100" dirty="0"/>
          </a:p>
        </p:txBody>
      </p:sp>
      <p:sp>
        <p:nvSpPr>
          <p:cNvPr id="98" name="Ovale 97"/>
          <p:cNvSpPr/>
          <p:nvPr/>
        </p:nvSpPr>
        <p:spPr>
          <a:xfrm>
            <a:off x="4539269" y="3333401"/>
            <a:ext cx="1800201" cy="141564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RESOURCE</a:t>
            </a:r>
          </a:p>
          <a:p>
            <a:pPr algn="ctr"/>
            <a:r>
              <a:rPr lang="it-IT" dirty="0" smtClean="0"/>
              <a:t>MODEL</a:t>
            </a:r>
            <a:endParaRPr lang="en-US" dirty="0"/>
          </a:p>
        </p:txBody>
      </p:sp>
      <p:sp>
        <p:nvSpPr>
          <p:cNvPr id="99" name="Rettangolo arrotondato 98"/>
          <p:cNvSpPr/>
          <p:nvPr/>
        </p:nvSpPr>
        <p:spPr>
          <a:xfrm>
            <a:off x="7503246" y="3584024"/>
            <a:ext cx="1135455" cy="914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Sensor</a:t>
            </a:r>
          </a:p>
          <a:p>
            <a:pPr algn="ctr"/>
            <a:r>
              <a:rPr lang="it-IT" dirty="0" err="1" smtClean="0"/>
              <a:t>plugin</a:t>
            </a:r>
            <a:endParaRPr lang="en-US" dirty="0"/>
          </a:p>
        </p:txBody>
      </p:sp>
      <p:cxnSp>
        <p:nvCxnSpPr>
          <p:cNvPr id="100" name="Connettore 2 99"/>
          <p:cNvCxnSpPr>
            <a:stCxn id="99" idx="1"/>
            <a:endCxn id="98" idx="6"/>
          </p:cNvCxnSpPr>
          <p:nvPr/>
        </p:nvCxnSpPr>
        <p:spPr>
          <a:xfrm flipH="1">
            <a:off x="6339470" y="4041224"/>
            <a:ext cx="1163776" cy="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asellaDiTesto 100"/>
          <p:cNvSpPr txBox="1"/>
          <p:nvPr/>
        </p:nvSpPr>
        <p:spPr>
          <a:xfrm>
            <a:off x="6594679" y="3643629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update</a:t>
            </a:r>
            <a:endParaRPr lang="en-US" sz="1400" dirty="0"/>
          </a:p>
        </p:txBody>
      </p:sp>
      <p:cxnSp>
        <p:nvCxnSpPr>
          <p:cNvPr id="102" name="Connettore 2 101"/>
          <p:cNvCxnSpPr/>
          <p:nvPr/>
        </p:nvCxnSpPr>
        <p:spPr>
          <a:xfrm flipV="1">
            <a:off x="2171574" y="2170007"/>
            <a:ext cx="1365560" cy="163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ttangolo 102"/>
          <p:cNvSpPr/>
          <p:nvPr/>
        </p:nvSpPr>
        <p:spPr>
          <a:xfrm>
            <a:off x="6250563" y="1861296"/>
            <a:ext cx="85138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2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server</a:t>
            </a:r>
            <a:endParaRPr lang="en-US" sz="2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104" name="Connettore 4 103"/>
          <p:cNvCxnSpPr>
            <a:stCxn id="107" idx="2"/>
          </p:cNvCxnSpPr>
          <p:nvPr/>
        </p:nvCxnSpPr>
        <p:spPr>
          <a:xfrm rot="10800000" flipV="1">
            <a:off x="2171574" y="2625038"/>
            <a:ext cx="3167858" cy="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ttore 4 104"/>
          <p:cNvCxnSpPr>
            <a:endCxn id="107" idx="0"/>
          </p:cNvCxnSpPr>
          <p:nvPr/>
        </p:nvCxnSpPr>
        <p:spPr>
          <a:xfrm>
            <a:off x="3613160" y="2170007"/>
            <a:ext cx="1834284" cy="421647"/>
          </a:xfrm>
          <a:prstGeom prst="bentConnector2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e 105"/>
          <p:cNvSpPr/>
          <p:nvPr/>
        </p:nvSpPr>
        <p:spPr>
          <a:xfrm>
            <a:off x="3540103" y="2108479"/>
            <a:ext cx="73057" cy="133536"/>
          </a:xfrm>
          <a:prstGeom prst="ellipse">
            <a:avLst/>
          </a:prstGeom>
          <a:ln>
            <a:solidFill>
              <a:srgbClr val="CDFE54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e 106"/>
          <p:cNvSpPr/>
          <p:nvPr/>
        </p:nvSpPr>
        <p:spPr>
          <a:xfrm>
            <a:off x="5339432" y="2591654"/>
            <a:ext cx="216024" cy="66768"/>
          </a:xfrm>
          <a:prstGeom prst="ellipse">
            <a:avLst/>
          </a:prstGeom>
          <a:ln>
            <a:solidFill>
              <a:srgbClr val="CDFE54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ttore 2 107"/>
          <p:cNvCxnSpPr>
            <a:stCxn id="98" idx="0"/>
            <a:endCxn id="89" idx="2"/>
          </p:cNvCxnSpPr>
          <p:nvPr/>
        </p:nvCxnSpPr>
        <p:spPr>
          <a:xfrm flipH="1" flipV="1">
            <a:off x="5415166" y="2694201"/>
            <a:ext cx="24204" cy="639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ttangolo 116"/>
          <p:cNvSpPr/>
          <p:nvPr/>
        </p:nvSpPr>
        <p:spPr>
          <a:xfrm>
            <a:off x="370088" y="696564"/>
            <a:ext cx="24544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websocket</a:t>
            </a:r>
            <a:endParaRPr lang="it-IT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26" name="Connettore 2 125"/>
          <p:cNvCxnSpPr/>
          <p:nvPr/>
        </p:nvCxnSpPr>
        <p:spPr>
          <a:xfrm flipH="1">
            <a:off x="4967751" y="1873939"/>
            <a:ext cx="18739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43" name="Rettangolo 42"/>
          <p:cNvSpPr/>
          <p:nvPr/>
        </p:nvSpPr>
        <p:spPr>
          <a:xfrm>
            <a:off x="579533" y="4134562"/>
            <a:ext cx="12657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react</a:t>
            </a:r>
            <a:endParaRPr lang="it-IT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729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95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54" y="620688"/>
            <a:ext cx="8673892" cy="4644768"/>
          </a:xfrm>
          <a:prstGeom prst="rect">
            <a:avLst/>
          </a:prstGeom>
        </p:spPr>
      </p:pic>
      <p:pic>
        <p:nvPicPr>
          <p:cNvPr id="6" name="Picture 2" descr="ip-st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0"/>
            <a:ext cx="8399375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7768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96</a:t>
            </a:fld>
            <a:endParaRPr lang="it-IT"/>
          </a:p>
        </p:txBody>
      </p:sp>
      <p:pic>
        <p:nvPicPr>
          <p:cNvPr id="21506" name="Picture 2" descr="BUTLER-project-overview-6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836712"/>
            <a:ext cx="8221569" cy="532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5134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32656"/>
            <a:ext cx="7807925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622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olo 1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OPC-UA: </a:t>
            </a:r>
            <a:r>
              <a:rPr lang="it-IT" sz="3100" dirty="0" smtClean="0"/>
              <a:t>an information technology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98</a:t>
            </a:fld>
            <a:endParaRPr lang="it-IT"/>
          </a:p>
        </p:txBody>
      </p:sp>
      <p:sp>
        <p:nvSpPr>
          <p:cNvPr id="69" name="Rettangolo arrotondato 68"/>
          <p:cNvSpPr/>
          <p:nvPr/>
        </p:nvSpPr>
        <p:spPr>
          <a:xfrm>
            <a:off x="1043608" y="1340768"/>
            <a:ext cx="1080120" cy="6480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device1</a:t>
            </a:r>
            <a:endParaRPr lang="en-GB" dirty="0"/>
          </a:p>
        </p:txBody>
      </p:sp>
      <p:sp>
        <p:nvSpPr>
          <p:cNvPr id="70" name="Rettangolo arrotondato 69"/>
          <p:cNvSpPr/>
          <p:nvPr/>
        </p:nvSpPr>
        <p:spPr>
          <a:xfrm>
            <a:off x="2983465" y="1330479"/>
            <a:ext cx="1080120" cy="6480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device2</a:t>
            </a:r>
            <a:endParaRPr lang="en-GB" dirty="0"/>
          </a:p>
        </p:txBody>
      </p:sp>
      <p:sp>
        <p:nvSpPr>
          <p:cNvPr id="71" name="Rettangolo arrotondato 70"/>
          <p:cNvSpPr/>
          <p:nvPr/>
        </p:nvSpPr>
        <p:spPr>
          <a:xfrm>
            <a:off x="6660232" y="1330479"/>
            <a:ext cx="1080120" cy="6480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deviceN</a:t>
            </a:r>
            <a:endParaRPr lang="en-GB" dirty="0"/>
          </a:p>
        </p:txBody>
      </p:sp>
      <p:sp>
        <p:nvSpPr>
          <p:cNvPr id="7" name="Rettangolo 6"/>
          <p:cNvSpPr/>
          <p:nvPr/>
        </p:nvSpPr>
        <p:spPr>
          <a:xfrm>
            <a:off x="551347" y="2132856"/>
            <a:ext cx="7189005" cy="3600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Plant</a:t>
            </a:r>
            <a:r>
              <a:rPr lang="it-IT" dirty="0" smtClean="0"/>
              <a:t> </a:t>
            </a:r>
            <a:r>
              <a:rPr lang="it-IT" dirty="0" err="1" smtClean="0"/>
              <a:t>floor</a:t>
            </a:r>
            <a:r>
              <a:rPr lang="it-IT" dirty="0" smtClean="0"/>
              <a:t> </a:t>
            </a:r>
            <a:r>
              <a:rPr lang="it-IT" dirty="0" err="1" smtClean="0"/>
              <a:t>communications</a:t>
            </a:r>
            <a:endParaRPr lang="en-GB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551347" y="2591616"/>
            <a:ext cx="4799006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Modbus</a:t>
            </a:r>
            <a:r>
              <a:rPr lang="it-IT" dirty="0" smtClean="0"/>
              <a:t> TCP,  </a:t>
            </a:r>
            <a:r>
              <a:rPr lang="it-IT" dirty="0" err="1" smtClean="0"/>
              <a:t>Etherent</a:t>
            </a:r>
            <a:r>
              <a:rPr lang="it-IT" dirty="0" smtClean="0"/>
              <a:t>/IP,  </a:t>
            </a:r>
            <a:r>
              <a:rPr lang="it-IT" dirty="0" err="1" smtClean="0"/>
              <a:t>Profinet</a:t>
            </a:r>
            <a:r>
              <a:rPr lang="it-IT" dirty="0" smtClean="0"/>
              <a:t> IO, </a:t>
            </a:r>
            <a:r>
              <a:rPr lang="it-IT" dirty="0" err="1" smtClean="0"/>
              <a:t>DeviceNet</a:t>
            </a:r>
            <a:endParaRPr lang="en-GB" dirty="0"/>
          </a:p>
        </p:txBody>
      </p:sp>
      <p:sp>
        <p:nvSpPr>
          <p:cNvPr id="73" name="Rettangolo arrotondato 72"/>
          <p:cNvSpPr/>
          <p:nvPr/>
        </p:nvSpPr>
        <p:spPr>
          <a:xfrm>
            <a:off x="5600601" y="2591616"/>
            <a:ext cx="2499791" cy="436694"/>
          </a:xfrm>
          <a:prstGeom prst="roundRect">
            <a:avLst/>
          </a:prstGeom>
          <a:solidFill>
            <a:srgbClr val="CCECFF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 err="1" smtClean="0"/>
              <a:t>Raw</a:t>
            </a:r>
            <a:r>
              <a:rPr lang="it-IT" sz="1600" dirty="0" smtClean="0"/>
              <a:t> data</a:t>
            </a:r>
            <a:endParaRPr lang="en-GB" sz="1600" dirty="0"/>
          </a:p>
        </p:txBody>
      </p:sp>
      <p:sp>
        <p:nvSpPr>
          <p:cNvPr id="86" name="Rettangolo arrotondato 85"/>
          <p:cNvSpPr/>
          <p:nvPr/>
        </p:nvSpPr>
        <p:spPr>
          <a:xfrm>
            <a:off x="395536" y="3212976"/>
            <a:ext cx="4058554" cy="2739789"/>
          </a:xfrm>
          <a:prstGeom prst="roundRect">
            <a:avLst/>
          </a:prstGeom>
          <a:ln>
            <a:prstDash val="lgDashDotDot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ttangolo arrotondato 92"/>
          <p:cNvSpPr/>
          <p:nvPr/>
        </p:nvSpPr>
        <p:spPr>
          <a:xfrm>
            <a:off x="5414946" y="3607988"/>
            <a:ext cx="1633681" cy="5040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OPC-UA Server</a:t>
            </a:r>
            <a:endParaRPr lang="en-GB" dirty="0"/>
          </a:p>
        </p:txBody>
      </p:sp>
      <p:sp>
        <p:nvSpPr>
          <p:cNvPr id="97" name="Rettangolo arrotondato 96"/>
          <p:cNvSpPr/>
          <p:nvPr/>
        </p:nvSpPr>
        <p:spPr>
          <a:xfrm>
            <a:off x="5414946" y="5679542"/>
            <a:ext cx="1633681" cy="5040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OPC-UA Client</a:t>
            </a:r>
          </a:p>
          <a:p>
            <a:pPr algn="ctr"/>
            <a:r>
              <a:rPr lang="it-IT" sz="1400" dirty="0" smtClean="0"/>
              <a:t>(controller)</a:t>
            </a:r>
            <a:endParaRPr lang="en-GB" sz="1400" dirty="0"/>
          </a:p>
        </p:txBody>
      </p:sp>
      <p:sp>
        <p:nvSpPr>
          <p:cNvPr id="15" name="Rettangolo arrotondato 14"/>
          <p:cNvSpPr/>
          <p:nvPr/>
        </p:nvSpPr>
        <p:spPr>
          <a:xfrm>
            <a:off x="550440" y="4395413"/>
            <a:ext cx="3841540" cy="13185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b="1" i="1" dirty="0" smtClean="0">
                <a:solidFill>
                  <a:srgbClr val="002060"/>
                </a:solidFill>
              </a:rPr>
              <a:t>Services</a:t>
            </a:r>
          </a:p>
          <a:p>
            <a:r>
              <a:rPr lang="it-IT" sz="1600" dirty="0" err="1" smtClean="0"/>
              <a:t>Discovery</a:t>
            </a:r>
            <a:r>
              <a:rPr lang="it-IT" sz="1600" dirty="0" smtClean="0"/>
              <a:t> </a:t>
            </a:r>
            <a:r>
              <a:rPr lang="it-IT" sz="1400" dirty="0" smtClean="0"/>
              <a:t>(Local, Multicast), Global), </a:t>
            </a:r>
          </a:p>
          <a:p>
            <a:r>
              <a:rPr lang="it-IT" sz="1600" dirty="0" err="1" smtClean="0"/>
              <a:t>Secure</a:t>
            </a:r>
            <a:r>
              <a:rPr lang="it-IT" sz="1600" dirty="0" smtClean="0"/>
              <a:t> Channel, </a:t>
            </a:r>
            <a:r>
              <a:rPr lang="it-IT" sz="1600" dirty="0" err="1" smtClean="0"/>
              <a:t>Subscritpion</a:t>
            </a:r>
            <a:r>
              <a:rPr lang="it-IT" sz="1600" dirty="0" smtClean="0"/>
              <a:t>, Query,  </a:t>
            </a:r>
            <a:r>
              <a:rPr lang="it-IT" sz="1600" dirty="0" err="1" smtClean="0"/>
              <a:t>Node</a:t>
            </a:r>
            <a:r>
              <a:rPr lang="it-IT" sz="1600" dirty="0" smtClean="0"/>
              <a:t>, Method, …</a:t>
            </a:r>
            <a:endParaRPr lang="en-GB" sz="1600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7048627" y="3577483"/>
            <a:ext cx="90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Profiles</a:t>
            </a:r>
            <a:endParaRPr lang="en-GB" b="1" dirty="0"/>
          </a:p>
        </p:txBody>
      </p:sp>
      <p:sp>
        <p:nvSpPr>
          <p:cNvPr id="21" name="Rettangolo arrotondato 20"/>
          <p:cNvSpPr/>
          <p:nvPr/>
        </p:nvSpPr>
        <p:spPr>
          <a:xfrm>
            <a:off x="551347" y="3300965"/>
            <a:ext cx="1959614" cy="104748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 smtClean="0">
                <a:solidFill>
                  <a:srgbClr val="002060"/>
                </a:solidFill>
              </a:rPr>
              <a:t>Information Model</a:t>
            </a:r>
          </a:p>
          <a:p>
            <a:pPr algn="ctr"/>
            <a:endParaRPr lang="it-IT" sz="1600" b="1" dirty="0" smtClean="0">
              <a:solidFill>
                <a:srgbClr val="002060"/>
              </a:solidFill>
            </a:endParaRPr>
          </a:p>
          <a:p>
            <a:r>
              <a:rPr lang="it-IT" sz="1200" dirty="0" smtClean="0"/>
              <a:t>XML </a:t>
            </a:r>
            <a:r>
              <a:rPr lang="it-IT" sz="1200" dirty="0" err="1" smtClean="0"/>
              <a:t>files</a:t>
            </a:r>
            <a:r>
              <a:rPr lang="it-IT" sz="1200" dirty="0" smtClean="0"/>
              <a:t>, </a:t>
            </a:r>
            <a:r>
              <a:rPr lang="it-IT" sz="1600" b="1" dirty="0" smtClean="0">
                <a:solidFill>
                  <a:srgbClr val="C00000"/>
                </a:solidFill>
              </a:rPr>
              <a:t>Objects</a:t>
            </a:r>
            <a:endParaRPr lang="en-GB" sz="1200" b="1" dirty="0">
              <a:solidFill>
                <a:srgbClr val="C00000"/>
              </a:solidFill>
            </a:endParaRPr>
          </a:p>
        </p:txBody>
      </p:sp>
      <p:sp>
        <p:nvSpPr>
          <p:cNvPr id="98" name="Rettangolo arrotondato 97"/>
          <p:cNvSpPr/>
          <p:nvPr/>
        </p:nvSpPr>
        <p:spPr>
          <a:xfrm>
            <a:off x="2631485" y="3291441"/>
            <a:ext cx="1760495" cy="104748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 smtClean="0">
                <a:solidFill>
                  <a:srgbClr val="002060"/>
                </a:solidFill>
              </a:rPr>
              <a:t>Access  Space</a:t>
            </a:r>
          </a:p>
          <a:p>
            <a:endParaRPr lang="it-IT" sz="1050" dirty="0" smtClean="0"/>
          </a:p>
          <a:p>
            <a:r>
              <a:rPr lang="it-IT" sz="1400" b="1" dirty="0" err="1" smtClean="0">
                <a:solidFill>
                  <a:srgbClr val="C00000"/>
                </a:solidFill>
              </a:rPr>
              <a:t>Nodes</a:t>
            </a:r>
            <a:r>
              <a:rPr lang="it-IT" sz="1050" dirty="0" smtClean="0"/>
              <a:t>, State </a:t>
            </a:r>
            <a:r>
              <a:rPr lang="it-IT" sz="1050" dirty="0"/>
              <a:t>of the </a:t>
            </a:r>
            <a:r>
              <a:rPr lang="it-IT" sz="1050" dirty="0" err="1" smtClean="0"/>
              <a:t>process</a:t>
            </a:r>
            <a:r>
              <a:rPr lang="it-IT" sz="1050" dirty="0" smtClean="0"/>
              <a:t>, </a:t>
            </a:r>
            <a:r>
              <a:rPr lang="it-IT" sz="1050" dirty="0" err="1" smtClean="0"/>
              <a:t>environemnt</a:t>
            </a:r>
            <a:r>
              <a:rPr lang="it-IT" sz="1050" dirty="0" smtClean="0"/>
              <a:t> </a:t>
            </a:r>
            <a:r>
              <a:rPr lang="it-IT" sz="1050" dirty="0"/>
              <a:t>,…</a:t>
            </a:r>
            <a:endParaRPr lang="en-GB" sz="1050" dirty="0"/>
          </a:p>
          <a:p>
            <a:pPr algn="ctr"/>
            <a:endParaRPr lang="en-GB" dirty="0"/>
          </a:p>
        </p:txBody>
      </p:sp>
      <p:cxnSp>
        <p:nvCxnSpPr>
          <p:cNvPr id="23" name="Connettore 2 22"/>
          <p:cNvCxnSpPr>
            <a:stCxn id="97" idx="0"/>
            <a:endCxn id="93" idx="2"/>
          </p:cNvCxnSpPr>
          <p:nvPr/>
        </p:nvCxnSpPr>
        <p:spPr>
          <a:xfrm flipV="1">
            <a:off x="6231787" y="4112044"/>
            <a:ext cx="0" cy="15674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/>
          <p:cNvSpPr txBox="1"/>
          <p:nvPr/>
        </p:nvSpPr>
        <p:spPr>
          <a:xfrm>
            <a:off x="6326258" y="4567400"/>
            <a:ext cx="273626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>
                <a:solidFill>
                  <a:srgbClr val="C00000"/>
                </a:solidFill>
              </a:rPr>
              <a:t>Request</a:t>
            </a:r>
            <a:r>
              <a:rPr lang="it-IT" dirty="0" smtClean="0">
                <a:solidFill>
                  <a:srgbClr val="C00000"/>
                </a:solidFill>
              </a:rPr>
              <a:t> </a:t>
            </a:r>
            <a:r>
              <a:rPr lang="it-IT" sz="1400" dirty="0" smtClean="0"/>
              <a:t>(SOAP, HTTP, UA_TCP,…)</a:t>
            </a:r>
          </a:p>
          <a:p>
            <a:r>
              <a:rPr lang="it-IT" sz="1200" dirty="0" smtClean="0"/>
              <a:t>(to the </a:t>
            </a:r>
            <a:r>
              <a:rPr lang="it-IT" sz="1200" dirty="0" err="1" smtClean="0"/>
              <a:t>address</a:t>
            </a:r>
            <a:r>
              <a:rPr lang="it-IT" sz="1200" dirty="0" smtClean="0"/>
              <a:t> </a:t>
            </a:r>
            <a:r>
              <a:rPr lang="it-IT" sz="1200" dirty="0" err="1" smtClean="0"/>
              <a:t>space</a:t>
            </a:r>
            <a:r>
              <a:rPr lang="it-IT" sz="1200" dirty="0" smtClean="0"/>
              <a:t>,</a:t>
            </a:r>
          </a:p>
          <a:p>
            <a:r>
              <a:rPr lang="it-IT" sz="1200" dirty="0" smtClean="0"/>
              <a:t>To the </a:t>
            </a:r>
            <a:r>
              <a:rPr lang="it-IT" sz="1200" dirty="0" err="1" smtClean="0"/>
              <a:t>system</a:t>
            </a:r>
            <a:r>
              <a:rPr lang="it-IT" sz="1200" dirty="0" smtClean="0"/>
              <a:t>)</a:t>
            </a:r>
            <a:endParaRPr lang="it-IT" sz="1200" dirty="0"/>
          </a:p>
          <a:p>
            <a:r>
              <a:rPr lang="it-IT" sz="1600" dirty="0" smtClean="0"/>
              <a:t>Method </a:t>
            </a:r>
            <a:r>
              <a:rPr lang="it-IT" sz="1600" dirty="0" err="1" smtClean="0"/>
              <a:t>invocation</a:t>
            </a:r>
            <a:endParaRPr lang="en-GB" sz="2400" dirty="0"/>
          </a:p>
        </p:txBody>
      </p:sp>
      <p:sp>
        <p:nvSpPr>
          <p:cNvPr id="100" name="CasellaDiTesto 99"/>
          <p:cNvSpPr txBox="1"/>
          <p:nvPr/>
        </p:nvSpPr>
        <p:spPr>
          <a:xfrm>
            <a:off x="7026124" y="4155040"/>
            <a:ext cx="154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Publish-subscribe</a:t>
            </a:r>
            <a:r>
              <a:rPr lang="it-IT" sz="1400" dirty="0" smtClean="0"/>
              <a:t>  </a:t>
            </a:r>
          </a:p>
          <a:p>
            <a:r>
              <a:rPr lang="it-IT" sz="1400" dirty="0" err="1" smtClean="0"/>
              <a:t>not</a:t>
            </a:r>
            <a:r>
              <a:rPr lang="it-IT" sz="1400" dirty="0" smtClean="0"/>
              <a:t> </a:t>
            </a:r>
            <a:r>
              <a:rPr lang="it-IT" sz="1400" dirty="0" err="1" smtClean="0"/>
              <a:t>very</a:t>
            </a:r>
            <a:r>
              <a:rPr lang="it-IT" sz="1400" dirty="0" smtClean="0"/>
              <a:t> </a:t>
            </a:r>
            <a:r>
              <a:rPr lang="it-IT" sz="1400" dirty="0" err="1" smtClean="0"/>
              <a:t>efficient</a:t>
            </a:r>
            <a:endParaRPr lang="en-GB" sz="1400" dirty="0"/>
          </a:p>
        </p:txBody>
      </p:sp>
      <p:sp>
        <p:nvSpPr>
          <p:cNvPr id="101" name="CasellaDiTesto 100"/>
          <p:cNvSpPr txBox="1"/>
          <p:nvPr/>
        </p:nvSpPr>
        <p:spPr>
          <a:xfrm>
            <a:off x="5158268" y="4230223"/>
            <a:ext cx="115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err="1" smtClean="0">
                <a:solidFill>
                  <a:srgbClr val="002060"/>
                </a:solidFill>
              </a:rPr>
              <a:t>Authenticate</a:t>
            </a:r>
            <a:endParaRPr lang="en-GB" sz="1400" b="1" dirty="0">
              <a:solidFill>
                <a:srgbClr val="002060"/>
              </a:solidFill>
            </a:endParaRPr>
          </a:p>
        </p:txBody>
      </p:sp>
      <p:sp>
        <p:nvSpPr>
          <p:cNvPr id="102" name="CasellaDiTesto 101"/>
          <p:cNvSpPr txBox="1"/>
          <p:nvPr/>
        </p:nvSpPr>
        <p:spPr>
          <a:xfrm>
            <a:off x="5206313" y="4725740"/>
            <a:ext cx="1025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err="1" smtClean="0"/>
              <a:t>Secure</a:t>
            </a:r>
            <a:r>
              <a:rPr lang="it-IT" sz="1400" dirty="0" smtClean="0"/>
              <a:t> (CA)</a:t>
            </a:r>
          </a:p>
          <a:p>
            <a:r>
              <a:rPr lang="it-IT" sz="1400" dirty="0" err="1" smtClean="0"/>
              <a:t>Authorized</a:t>
            </a:r>
            <a:endParaRPr lang="en-GB" sz="1400" dirty="0"/>
          </a:p>
        </p:txBody>
      </p:sp>
      <p:cxnSp>
        <p:nvCxnSpPr>
          <p:cNvPr id="29" name="Connettore 4 28"/>
          <p:cNvCxnSpPr>
            <a:stCxn id="93" idx="0"/>
            <a:endCxn id="73" idx="2"/>
          </p:cNvCxnSpPr>
          <p:nvPr/>
        </p:nvCxnSpPr>
        <p:spPr>
          <a:xfrm rot="5400000" flipH="1" flipV="1">
            <a:off x="6251303" y="3008794"/>
            <a:ext cx="579678" cy="618710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/>
          <p:cNvSpPr txBox="1"/>
          <p:nvPr/>
        </p:nvSpPr>
        <p:spPr>
          <a:xfrm>
            <a:off x="7931689" y="3187615"/>
            <a:ext cx="1261884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smtClean="0"/>
              <a:t>Nano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smtClean="0"/>
              <a:t>Micro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smtClean="0"/>
              <a:t>Embedded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smtClean="0"/>
              <a:t>Standard</a:t>
            </a:r>
            <a:endParaRPr lang="en-GB" sz="1400" dirty="0"/>
          </a:p>
        </p:txBody>
      </p:sp>
      <p:sp>
        <p:nvSpPr>
          <p:cNvPr id="33" name="CasellaDiTesto 32"/>
          <p:cNvSpPr txBox="1"/>
          <p:nvPr/>
        </p:nvSpPr>
        <p:spPr>
          <a:xfrm>
            <a:off x="400842" y="5839111"/>
            <a:ext cx="4980722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 smtClean="0"/>
              <a:t>Systemized</a:t>
            </a:r>
            <a:r>
              <a:rPr lang="it-IT" sz="1600" dirty="0" smtClean="0"/>
              <a:t> way to create Information </a:t>
            </a:r>
            <a:r>
              <a:rPr lang="it-IT" sz="1600" dirty="0" err="1" smtClean="0"/>
              <a:t>Models</a:t>
            </a:r>
            <a:endParaRPr lang="it-I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 smtClean="0"/>
              <a:t>Mechanisms</a:t>
            </a:r>
            <a:r>
              <a:rPr lang="it-IT" sz="1600" b="1" dirty="0" smtClean="0"/>
              <a:t> to </a:t>
            </a:r>
            <a:r>
              <a:rPr lang="it-IT" sz="1600" b="1" dirty="0" err="1" smtClean="0"/>
              <a:t>load</a:t>
            </a:r>
            <a:r>
              <a:rPr lang="it-IT" sz="1600" b="1" dirty="0" smtClean="0"/>
              <a:t>, </a:t>
            </a:r>
            <a:r>
              <a:rPr lang="it-IT" sz="1600" b="1" dirty="0" err="1" smtClean="0"/>
              <a:t>transport</a:t>
            </a:r>
            <a:r>
              <a:rPr lang="it-IT" sz="1600" b="1" dirty="0" smtClean="0"/>
              <a:t> and </a:t>
            </a:r>
            <a:r>
              <a:rPr lang="it-IT" sz="1600" b="1" dirty="0" err="1" smtClean="0"/>
              <a:t>reference</a:t>
            </a:r>
            <a:r>
              <a:rPr lang="it-IT" sz="1600" b="1" dirty="0" smtClean="0"/>
              <a:t> </a:t>
            </a:r>
            <a:r>
              <a:rPr lang="it-IT" sz="1600" b="1" dirty="0" err="1" smtClean="0"/>
              <a:t>models</a:t>
            </a:r>
            <a:endParaRPr lang="en-GB" sz="1600" b="1" dirty="0"/>
          </a:p>
        </p:txBody>
      </p:sp>
      <p:cxnSp>
        <p:nvCxnSpPr>
          <p:cNvPr id="35" name="Connettore 2 34"/>
          <p:cNvCxnSpPr>
            <a:stCxn id="93" idx="1"/>
            <a:endCxn id="86" idx="3"/>
          </p:cNvCxnSpPr>
          <p:nvPr/>
        </p:nvCxnSpPr>
        <p:spPr>
          <a:xfrm flipH="1">
            <a:off x="4454090" y="3860016"/>
            <a:ext cx="960856" cy="7228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1048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</a:t>
            </a:r>
            <a:r>
              <a:rPr lang="en-US" dirty="0" err="1"/>
              <a:t>WoT</a:t>
            </a:r>
            <a:r>
              <a:rPr lang="en-US" dirty="0"/>
              <a:t> Approach</a:t>
            </a:r>
            <a:endParaRPr lang="en-GB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99</a:t>
            </a:fld>
            <a:endParaRPr lang="it-IT"/>
          </a:p>
        </p:txBody>
      </p:sp>
      <p:sp>
        <p:nvSpPr>
          <p:cNvPr id="5" name="Rechteckiger Pfeil 34"/>
          <p:cNvSpPr/>
          <p:nvPr/>
        </p:nvSpPr>
        <p:spPr>
          <a:xfrm rot="10800000" flipV="1">
            <a:off x="5796136" y="2204864"/>
            <a:ext cx="1944216" cy="648071"/>
          </a:xfrm>
          <a:prstGeom prst="bentArrow">
            <a:avLst>
              <a:gd name="adj1" fmla="val 20305"/>
              <a:gd name="adj2" fmla="val 28821"/>
              <a:gd name="adj3" fmla="val 32255"/>
              <a:gd name="adj4" fmla="val 42718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角丸四角形 6"/>
          <p:cNvSpPr/>
          <p:nvPr/>
        </p:nvSpPr>
        <p:spPr bwMode="auto">
          <a:xfrm>
            <a:off x="6369901" y="2850167"/>
            <a:ext cx="2587746" cy="2709456"/>
          </a:xfrm>
          <a:prstGeom prst="roundRect">
            <a:avLst>
              <a:gd name="adj" fmla="val 6113"/>
            </a:avLst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Platform B</a:t>
            </a:r>
          </a:p>
        </p:txBody>
      </p:sp>
      <p:sp>
        <p:nvSpPr>
          <p:cNvPr id="7" name="角丸四角形 21"/>
          <p:cNvSpPr/>
          <p:nvPr/>
        </p:nvSpPr>
        <p:spPr bwMode="auto">
          <a:xfrm>
            <a:off x="6489548" y="3902698"/>
            <a:ext cx="2348452" cy="430549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20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Platform API</a:t>
            </a:r>
          </a:p>
        </p:txBody>
      </p:sp>
      <p:sp>
        <p:nvSpPr>
          <p:cNvPr id="8" name="縦巻き 49"/>
          <p:cNvSpPr/>
          <p:nvPr/>
        </p:nvSpPr>
        <p:spPr bwMode="auto">
          <a:xfrm>
            <a:off x="6489548" y="3363298"/>
            <a:ext cx="2348452" cy="421673"/>
          </a:xfrm>
          <a:prstGeom prst="verticalScroll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1600" kern="0" smtClean="0"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9" name="角丸四角形 21"/>
          <p:cNvSpPr/>
          <p:nvPr/>
        </p:nvSpPr>
        <p:spPr bwMode="auto">
          <a:xfrm>
            <a:off x="6489548" y="4450974"/>
            <a:ext cx="2348452" cy="430549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20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10" name="角丸四角形 21"/>
          <p:cNvSpPr/>
          <p:nvPr/>
        </p:nvSpPr>
        <p:spPr bwMode="auto">
          <a:xfrm>
            <a:off x="6489548" y="4999250"/>
            <a:ext cx="2348452" cy="430549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20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</a:t>
            </a:r>
            <a:endParaRPr lang="en-US" altLang="ja-JP" sz="2000" kern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1" name="Rechteckiger Pfeil 34"/>
          <p:cNvSpPr/>
          <p:nvPr/>
        </p:nvSpPr>
        <p:spPr>
          <a:xfrm rot="10800000">
            <a:off x="2771800" y="4869160"/>
            <a:ext cx="1944216" cy="576064"/>
          </a:xfrm>
          <a:prstGeom prst="bentArrow">
            <a:avLst>
              <a:gd name="adj1" fmla="val 27151"/>
              <a:gd name="adj2" fmla="val 37036"/>
              <a:gd name="adj3" fmla="val 32255"/>
              <a:gd name="adj4" fmla="val 42718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hteckiger Pfeil 34"/>
          <p:cNvSpPr/>
          <p:nvPr/>
        </p:nvSpPr>
        <p:spPr>
          <a:xfrm rot="12600000">
            <a:off x="2709378" y="4308514"/>
            <a:ext cx="1944216" cy="576064"/>
          </a:xfrm>
          <a:prstGeom prst="bentArrow">
            <a:avLst>
              <a:gd name="adj1" fmla="val 27151"/>
              <a:gd name="adj2" fmla="val 37036"/>
              <a:gd name="adj3" fmla="val 32255"/>
              <a:gd name="adj4" fmla="val 42718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hteckiger Pfeil 34"/>
          <p:cNvSpPr/>
          <p:nvPr/>
        </p:nvSpPr>
        <p:spPr>
          <a:xfrm rot="9900000" flipH="1">
            <a:off x="4415134" y="4621748"/>
            <a:ext cx="1944216" cy="576064"/>
          </a:xfrm>
          <a:prstGeom prst="bentArrow">
            <a:avLst>
              <a:gd name="adj1" fmla="val 27151"/>
              <a:gd name="adj2" fmla="val 37036"/>
              <a:gd name="adj3" fmla="val 32255"/>
              <a:gd name="adj4" fmla="val 42718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be 4"/>
          <p:cNvSpPr/>
          <p:nvPr/>
        </p:nvSpPr>
        <p:spPr>
          <a:xfrm>
            <a:off x="3347864" y="4202584"/>
            <a:ext cx="2448272" cy="1357039"/>
          </a:xfrm>
          <a:prstGeom prst="cube">
            <a:avLst>
              <a:gd name="adj" fmla="val 9729"/>
            </a:avLst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Re-usable</a:t>
            </a:r>
            <a:br>
              <a:rPr lang="en-US" sz="2000" smtClean="0">
                <a:solidFill>
                  <a:schemeClr val="bg1"/>
                </a:solidFill>
              </a:rPr>
            </a:br>
            <a:r>
              <a:rPr lang="en-US" sz="2000" smtClean="0">
                <a:solidFill>
                  <a:schemeClr val="bg1"/>
                </a:solidFill>
              </a:rPr>
              <a:t>Technological</a:t>
            </a:r>
            <a:br>
              <a:rPr lang="en-US" sz="2000" smtClean="0">
                <a:solidFill>
                  <a:schemeClr val="bg1"/>
                </a:solidFill>
              </a:rPr>
            </a:br>
            <a:r>
              <a:rPr lang="en-US" sz="2000" smtClean="0">
                <a:solidFill>
                  <a:schemeClr val="bg1"/>
                </a:solidFill>
              </a:rPr>
              <a:t>Building Blocks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5" name="Left-Right Arrow 37"/>
          <p:cNvSpPr/>
          <p:nvPr/>
        </p:nvSpPr>
        <p:spPr>
          <a:xfrm>
            <a:off x="2886903" y="3131970"/>
            <a:ext cx="3370192" cy="936104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easy integration across platforms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Down Arrow 38"/>
          <p:cNvSpPr/>
          <p:nvPr/>
        </p:nvSpPr>
        <p:spPr>
          <a:xfrm>
            <a:off x="4283968" y="2492896"/>
            <a:ext cx="576064" cy="994624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45"/>
          <p:cNvGrpSpPr/>
          <p:nvPr/>
        </p:nvGrpSpPr>
        <p:grpSpPr>
          <a:xfrm>
            <a:off x="3347864" y="1938446"/>
            <a:ext cx="2448272" cy="939381"/>
            <a:chOff x="3347864" y="2417611"/>
            <a:chExt cx="2448272" cy="939381"/>
          </a:xfrm>
        </p:grpSpPr>
        <p:sp>
          <p:nvSpPr>
            <p:cNvPr id="18" name="角丸四角形 21"/>
            <p:cNvSpPr/>
            <p:nvPr/>
          </p:nvSpPr>
          <p:spPr bwMode="auto">
            <a:xfrm>
              <a:off x="3347864" y="2417611"/>
              <a:ext cx="2448272" cy="939381"/>
            </a:xfrm>
            <a:prstGeom prst="foldedCorner">
              <a:avLst>
                <a:gd name="adj" fmla="val 2019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612000" tIns="216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2000" kern="0" smtClean="0">
                  <a:solidFill>
                    <a:schemeClr val="bg1"/>
                  </a:solidFill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Semantic</a:t>
              </a:r>
            </a:p>
            <a:p>
              <a:pPr lvl="0" algn="ctr" fontAlgn="ctr">
                <a:defRPr/>
              </a:pPr>
              <a:r>
                <a:rPr lang="en-US" altLang="ja-JP" sz="2000" kern="0" smtClean="0">
                  <a:solidFill>
                    <a:schemeClr val="bg1"/>
                  </a:solidFill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Metadata</a:t>
              </a:r>
              <a:endParaRPr lang="en-US" altLang="ja-JP" sz="28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19" name="Group 47"/>
            <p:cNvGrpSpPr/>
            <p:nvPr/>
          </p:nvGrpSpPr>
          <p:grpSpPr>
            <a:xfrm>
              <a:off x="3463006" y="2574192"/>
              <a:ext cx="605286" cy="625127"/>
              <a:chOff x="3507548" y="993559"/>
              <a:chExt cx="548295" cy="566272"/>
            </a:xfrm>
            <a:solidFill>
              <a:schemeClr val="bg1"/>
            </a:solidFill>
          </p:grpSpPr>
          <p:sp>
            <p:nvSpPr>
              <p:cNvPr id="20" name="Isosceles Triangle 48"/>
              <p:cNvSpPr/>
              <p:nvPr/>
            </p:nvSpPr>
            <p:spPr>
              <a:xfrm rot="1800000">
                <a:off x="3649873" y="1052736"/>
                <a:ext cx="405970" cy="349975"/>
              </a:xfrm>
              <a:prstGeom prst="triangl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21" name="Oval 49"/>
              <p:cNvSpPr/>
              <p:nvPr/>
            </p:nvSpPr>
            <p:spPr>
              <a:xfrm rot="19800000">
                <a:off x="3859996" y="993559"/>
                <a:ext cx="161145" cy="1611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22" name="Oval 50"/>
              <p:cNvSpPr/>
              <p:nvPr/>
            </p:nvSpPr>
            <p:spPr>
              <a:xfrm rot="19800000">
                <a:off x="3507548" y="1196566"/>
                <a:ext cx="161145" cy="1611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23" name="Oval 51"/>
              <p:cNvSpPr/>
              <p:nvPr/>
            </p:nvSpPr>
            <p:spPr>
              <a:xfrm rot="1800000">
                <a:off x="3859996" y="1398686"/>
                <a:ext cx="161145" cy="1611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</p:grpSp>
      </p:grpSp>
      <p:sp>
        <p:nvSpPr>
          <p:cNvPr id="24" name="角丸四角形 6"/>
          <p:cNvSpPr/>
          <p:nvPr/>
        </p:nvSpPr>
        <p:spPr bwMode="auto">
          <a:xfrm>
            <a:off x="172671" y="2850167"/>
            <a:ext cx="2587746" cy="2709456"/>
          </a:xfrm>
          <a:prstGeom prst="roundRect">
            <a:avLst>
              <a:gd name="adj" fmla="val 6113"/>
            </a:avLst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Platform A</a:t>
            </a:r>
          </a:p>
        </p:txBody>
      </p:sp>
      <p:sp>
        <p:nvSpPr>
          <p:cNvPr id="25" name="角丸四角形 21"/>
          <p:cNvSpPr/>
          <p:nvPr/>
        </p:nvSpPr>
        <p:spPr bwMode="auto">
          <a:xfrm>
            <a:off x="292318" y="3902698"/>
            <a:ext cx="2348452" cy="430549"/>
          </a:xfrm>
          <a:prstGeom prst="roundRect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20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Platform API</a:t>
            </a:r>
          </a:p>
        </p:txBody>
      </p:sp>
      <p:sp>
        <p:nvSpPr>
          <p:cNvPr id="26" name="縦巻き 49"/>
          <p:cNvSpPr/>
          <p:nvPr/>
        </p:nvSpPr>
        <p:spPr bwMode="auto">
          <a:xfrm>
            <a:off x="292318" y="3363298"/>
            <a:ext cx="2348452" cy="421673"/>
          </a:xfrm>
          <a:prstGeom prst="verticalScroll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1600" kern="0" smtClean="0"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27" name="角丸四角形 21"/>
          <p:cNvSpPr/>
          <p:nvPr/>
        </p:nvSpPr>
        <p:spPr bwMode="auto">
          <a:xfrm>
            <a:off x="292318" y="4450974"/>
            <a:ext cx="2348452" cy="430549"/>
          </a:xfrm>
          <a:prstGeom prst="roundRect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28" name="角丸四角形 21"/>
          <p:cNvSpPr/>
          <p:nvPr/>
        </p:nvSpPr>
        <p:spPr bwMode="auto">
          <a:xfrm>
            <a:off x="292318" y="4999250"/>
            <a:ext cx="2348452" cy="430549"/>
          </a:xfrm>
          <a:prstGeom prst="roundRect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20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</a:t>
            </a:r>
            <a:endParaRPr lang="en-US" altLang="ja-JP" sz="2000" kern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9" name="Down Arrow 38"/>
          <p:cNvSpPr/>
          <p:nvPr/>
        </p:nvSpPr>
        <p:spPr>
          <a:xfrm rot="10800000">
            <a:off x="4283968" y="3733799"/>
            <a:ext cx="576064" cy="529242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feld 23"/>
          <p:cNvSpPr txBox="1"/>
          <p:nvPr/>
        </p:nvSpPr>
        <p:spPr>
          <a:xfrm>
            <a:off x="6224303" y="181520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4A7B7C"/>
                </a:solidFill>
              </a:rPr>
              <a:t>describe</a:t>
            </a:r>
            <a:r>
              <a:rPr lang="en-US" sz="2400" dirty="0" smtClean="0"/>
              <a:t> Thing</a:t>
            </a:r>
            <a:endParaRPr lang="en-US" sz="2400" b="1" dirty="0">
              <a:solidFill>
                <a:srgbClr val="4A7B7C"/>
              </a:solidFill>
            </a:endParaRPr>
          </a:p>
        </p:txBody>
      </p:sp>
      <p:sp>
        <p:nvSpPr>
          <p:cNvPr id="31" name="Textfeld 27"/>
          <p:cNvSpPr txBox="1"/>
          <p:nvPr/>
        </p:nvSpPr>
        <p:spPr>
          <a:xfrm>
            <a:off x="3673131" y="5631631"/>
            <a:ext cx="1797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4A7B7C"/>
                </a:solidFill>
              </a:rPr>
              <a:t>complement</a:t>
            </a:r>
            <a:endParaRPr lang="en-US" sz="2400" b="1">
              <a:solidFill>
                <a:srgbClr val="4A7B7C"/>
              </a:solidFill>
            </a:endParaRPr>
          </a:p>
        </p:txBody>
      </p:sp>
      <p:sp>
        <p:nvSpPr>
          <p:cNvPr id="32" name="Rechteckiger Pfeil 34"/>
          <p:cNvSpPr/>
          <p:nvPr/>
        </p:nvSpPr>
        <p:spPr>
          <a:xfrm rot="5400000" flipV="1">
            <a:off x="2033055" y="1527836"/>
            <a:ext cx="541387" cy="2088230"/>
          </a:xfrm>
          <a:prstGeom prst="bentArrow">
            <a:avLst>
              <a:gd name="adj1" fmla="val 27151"/>
              <a:gd name="adj2" fmla="val 37036"/>
              <a:gd name="adj3" fmla="val 32255"/>
              <a:gd name="adj4" fmla="val 42718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feld 43"/>
          <p:cNvSpPr txBox="1"/>
          <p:nvPr/>
        </p:nvSpPr>
        <p:spPr>
          <a:xfrm>
            <a:off x="6921" y="1843365"/>
            <a:ext cx="319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 how to interact with Thing</a:t>
            </a:r>
            <a:endParaRPr lang="en-US" dirty="0"/>
          </a:p>
        </p:txBody>
      </p:sp>
      <p:sp>
        <p:nvSpPr>
          <p:cNvPr id="34" name="180-Grad-Pfeil 48"/>
          <p:cNvSpPr/>
          <p:nvPr/>
        </p:nvSpPr>
        <p:spPr>
          <a:xfrm flipV="1">
            <a:off x="1375073" y="5560663"/>
            <a:ext cx="6530677" cy="1036687"/>
          </a:xfrm>
          <a:prstGeom prst="uturnArrow">
            <a:avLst>
              <a:gd name="adj1" fmla="val 17649"/>
              <a:gd name="adj2" fmla="val 20865"/>
              <a:gd name="adj3" fmla="val 24079"/>
              <a:gd name="adj4" fmla="val 43750"/>
              <a:gd name="adj5" fmla="val 5449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uppieren 51"/>
          <p:cNvGrpSpPr/>
          <p:nvPr/>
        </p:nvGrpSpPr>
        <p:grpSpPr>
          <a:xfrm>
            <a:off x="6798022" y="5373216"/>
            <a:ext cx="1731600" cy="648072"/>
            <a:chOff x="6798022" y="5373216"/>
            <a:chExt cx="1731600" cy="648072"/>
          </a:xfrm>
        </p:grpSpPr>
        <p:sp>
          <p:nvSpPr>
            <p:cNvPr id="36" name="Flussdiagramm: Lochstreifen 50"/>
            <p:cNvSpPr/>
            <p:nvPr/>
          </p:nvSpPr>
          <p:spPr>
            <a:xfrm>
              <a:off x="6798022" y="5373216"/>
              <a:ext cx="1731600" cy="648072"/>
            </a:xfrm>
            <a:prstGeom prst="flowChartPunchedTap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Textfeld 49"/>
            <p:cNvSpPr txBox="1"/>
            <p:nvPr/>
          </p:nvSpPr>
          <p:spPr>
            <a:xfrm>
              <a:off x="6798023" y="5589240"/>
              <a:ext cx="1731500" cy="432048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no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“WoT Interface”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88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9" grpId="0" animBg="1"/>
      <p:bldP spid="30" grpId="0"/>
      <p:bldP spid="31" grpId="0"/>
      <p:bldP spid="32" grpId="0" animBg="1"/>
      <p:bldP spid="33" grpId="0"/>
      <p:bldP spid="34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146825</TotalTime>
  <Words>6082</Words>
  <Application>Microsoft Office PowerPoint</Application>
  <PresentationFormat>Presentazione su schermo (4:3)</PresentationFormat>
  <Paragraphs>1709</Paragraphs>
  <Slides>117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117</vt:i4>
      </vt:variant>
    </vt:vector>
  </HeadingPairs>
  <TitlesOfParts>
    <vt:vector size="118" baseType="lpstr">
      <vt:lpstr>Tema di Office</vt:lpstr>
      <vt:lpstr>From oop to … IOT systems</vt:lpstr>
      <vt:lpstr>IOT essential</vt:lpstr>
      <vt:lpstr>The Internet of (Every)Thing (IoT, IoE)</vt:lpstr>
      <vt:lpstr>System architecture</vt:lpstr>
      <vt:lpstr>A first reference architecture</vt:lpstr>
      <vt:lpstr>Industrial consortia</vt:lpstr>
      <vt:lpstr>Presentazione standard di PowerPoint</vt:lpstr>
      <vt:lpstr>Presentazione standard di PowerPoint</vt:lpstr>
      <vt:lpstr>The digital disruption </vt:lpstr>
      <vt:lpstr>Software production</vt:lpstr>
      <vt:lpstr>The impact of software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IOT minimal (one sensor, one actuator)</vt:lpstr>
      <vt:lpstr>Requirement analysis</vt:lpstr>
      <vt:lpstr>Scenario di partenza</vt:lpstr>
      <vt:lpstr>Analysis -&gt; Project -&gt; Implementation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KEY POINTS at the end of phase1</vt:lpstr>
      <vt:lpstr>A new paradigm</vt:lpstr>
      <vt:lpstr>Behaviour</vt:lpstr>
      <vt:lpstr>Presentazione standard di PowerPoint</vt:lpstr>
      <vt:lpstr>Presentazione standard di PowerPoint</vt:lpstr>
      <vt:lpstr>IL SISTEMA BLS (IOT minimal)</vt:lpstr>
      <vt:lpstr>Il pattern MVC</vt:lpstr>
      <vt:lpstr>Presentazione standard di PowerPoint</vt:lpstr>
      <vt:lpstr>SISTEMI: una visione ‘olistica’</vt:lpstr>
      <vt:lpstr>Hexagonal Architecture (Port-Adapter)</vt:lpstr>
      <vt:lpstr>Presentazione standard di PowerPoint</vt:lpstr>
      <vt:lpstr>Presentazione standard di PowerPoint</vt:lpstr>
      <vt:lpstr>Accessi REST al modello</vt:lpstr>
      <vt:lpstr>Presentazione standard di PowerPoint</vt:lpstr>
      <vt:lpstr>Coap Californium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Il WEB</vt:lpstr>
      <vt:lpstr>Presentazione standard di PowerPoint</vt:lpstr>
      <vt:lpstr>Presentazione standard di PowerPoint</vt:lpstr>
      <vt:lpstr>Presentazione standard di PowerPoint</vt:lpstr>
      <vt:lpstr>Models as (domain) resources  </vt:lpstr>
      <vt:lpstr>Presentazione standard di PowerPoint</vt:lpstr>
      <vt:lpstr>The business logic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The Web of Things</vt:lpstr>
      <vt:lpstr>Presentazione standard di PowerPoint</vt:lpstr>
      <vt:lpstr>Terminology</vt:lpstr>
      <vt:lpstr>Presentazione standard di PowerPoint</vt:lpstr>
      <vt:lpstr>Presentazione standard di PowerPoint</vt:lpstr>
      <vt:lpstr>WOT design</vt:lpstr>
      <vt:lpstr>Presentazione standard di PowerPoint</vt:lpstr>
      <vt:lpstr>GOALS</vt:lpstr>
      <vt:lpstr>Presentazione standard di PowerPoint</vt:lpstr>
      <vt:lpstr>MODEL DRIVEN SOFTWARE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Beyond IOT minimal</vt:lpstr>
      <vt:lpstr>Presentazione standard di PowerPoint</vt:lpstr>
      <vt:lpstr>Presentazione standard di PowerPoint</vt:lpstr>
      <vt:lpstr>Flipped Classroom</vt:lpstr>
      <vt:lpstr>Template (15 min)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OPC-UA: an information technology</vt:lpstr>
      <vt:lpstr>W3C WoT Approach</vt:lpstr>
      <vt:lpstr>W3C WoT Building Blocks</vt:lpstr>
      <vt:lpstr>W3C WoT Architecture Patterns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anatali</dc:creator>
  <cp:lastModifiedBy>anatali</cp:lastModifiedBy>
  <cp:revision>1172</cp:revision>
  <cp:lastPrinted>2018-10-27T14:58:41Z</cp:lastPrinted>
  <dcterms:created xsi:type="dcterms:W3CDTF">2017-09-21T05:51:45Z</dcterms:created>
  <dcterms:modified xsi:type="dcterms:W3CDTF">2018-10-28T16:25:33Z</dcterms:modified>
</cp:coreProperties>
</file>